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7"/>
  </p:notesMasterIdLst>
  <p:sldIdLst>
    <p:sldId id="256" r:id="rId2"/>
    <p:sldId id="299" r:id="rId3"/>
    <p:sldId id="301" r:id="rId4"/>
    <p:sldId id="300" r:id="rId5"/>
    <p:sldId id="302" r:id="rId6"/>
    <p:sldId id="269" r:id="rId7"/>
    <p:sldId id="292" r:id="rId8"/>
    <p:sldId id="293" r:id="rId9"/>
    <p:sldId id="258" r:id="rId10"/>
    <p:sldId id="280" r:id="rId11"/>
    <p:sldId id="263" r:id="rId12"/>
    <p:sldId id="284" r:id="rId13"/>
    <p:sldId id="261" r:id="rId14"/>
    <p:sldId id="273" r:id="rId15"/>
    <p:sldId id="283" r:id="rId16"/>
    <p:sldId id="305" r:id="rId17"/>
    <p:sldId id="306" r:id="rId18"/>
    <p:sldId id="285" r:id="rId19"/>
    <p:sldId id="286" r:id="rId20"/>
    <p:sldId id="287" r:id="rId21"/>
    <p:sldId id="288" r:id="rId22"/>
    <p:sldId id="289" r:id="rId23"/>
    <p:sldId id="291" r:id="rId24"/>
    <p:sldId id="294" r:id="rId25"/>
    <p:sldId id="295" r:id="rId26"/>
    <p:sldId id="296" r:id="rId27"/>
    <p:sldId id="297" r:id="rId28"/>
    <p:sldId id="267" r:id="rId29"/>
    <p:sldId id="275" r:id="rId30"/>
    <p:sldId id="277" r:id="rId31"/>
    <p:sldId id="268" r:id="rId32"/>
    <p:sldId id="278" r:id="rId33"/>
    <p:sldId id="274" r:id="rId34"/>
    <p:sldId id="262" r:id="rId35"/>
    <p:sldId id="2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34367-DB1E-C8CE-04E3-0017CC363C55}" v="156" dt="2022-05-10T16:18:52.906"/>
    <p1510:client id="{7A8D69E7-CCEB-4D30-95E6-87EEF4C9D18F}" v="95" dt="2022-05-06T18:25:07.723"/>
    <p1510:client id="{815E65A1-77F1-D1C6-5FDE-D464E77176E6}" v="212" dt="2022-05-05T20:05:42.362"/>
    <p1510:client id="{C85F3157-2E0C-C55E-CAF5-FD05E4311BFE}" v="1111" dt="2022-05-09T21:06:07.869"/>
    <p1510:client id="{F222E1AC-5D44-D3E1-F0AB-2DAB78FDC367}" v="57" dt="2022-05-10T21:57:04.751"/>
    <p1510:client id="{FE22F762-38B6-7BB2-3ED0-C83EBDE29AF1}" v="1704" dt="2022-05-14T20:51:08.341"/>
    <p1510:client id="{FF168C72-D6A7-4669-8428-48C81BB219C8}" v="392" dt="2022-04-29T16:41:32.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5021F-DA7F-4026-9DEF-D2E2E104E7E8}" type="doc">
      <dgm:prSet loTypeId="urn:microsoft.com/office/officeart/2005/8/layout/list1" loCatId="list" qsTypeId="urn:microsoft.com/office/officeart/2005/8/quickstyle/simple2" qsCatId="simple" csTypeId="urn:microsoft.com/office/officeart/2005/8/colors/accent0_3" csCatId="mainScheme" phldr="1"/>
      <dgm:spPr/>
      <dgm:t>
        <a:bodyPr/>
        <a:lstStyle/>
        <a:p>
          <a:endParaRPr lang="en-US"/>
        </a:p>
      </dgm:t>
    </dgm:pt>
    <dgm:pt modelId="{5FA25AC0-A572-4945-99DC-0B4D969654F1}">
      <dgm:prSet/>
      <dgm:spPr/>
      <dgm:t>
        <a:bodyPr/>
        <a:lstStyle/>
        <a:p>
          <a:r>
            <a:rPr lang="en-US" dirty="0"/>
            <a:t>Support:</a:t>
          </a:r>
        </a:p>
      </dgm:t>
    </dgm:pt>
    <dgm:pt modelId="{BF65D428-3497-49A1-833F-5D67A727C8A6}" type="parTrans" cxnId="{0368E30C-5E90-43EF-B9AB-44DD8A10C39A}">
      <dgm:prSet/>
      <dgm:spPr/>
      <dgm:t>
        <a:bodyPr/>
        <a:lstStyle/>
        <a:p>
          <a:endParaRPr lang="en-US"/>
        </a:p>
      </dgm:t>
    </dgm:pt>
    <dgm:pt modelId="{4DEFE7EC-1CB0-4673-87FA-469E4E9A01D7}" type="sibTrans" cxnId="{0368E30C-5E90-43EF-B9AB-44DD8A10C39A}">
      <dgm:prSet/>
      <dgm:spPr/>
      <dgm:t>
        <a:bodyPr/>
        <a:lstStyle/>
        <a:p>
          <a:endParaRPr lang="en-US"/>
        </a:p>
      </dgm:t>
    </dgm:pt>
    <dgm:pt modelId="{98904D7A-952D-4C82-8C85-D19463CF325D}">
      <dgm:prSet/>
      <dgm:spPr/>
      <dgm:t>
        <a:bodyPr/>
        <a:lstStyle/>
        <a:p>
          <a:r>
            <a:rPr lang="en-US" dirty="0"/>
            <a:t>CU Geobiology Community, especially my graduate student colleagues/friends</a:t>
          </a:r>
        </a:p>
      </dgm:t>
    </dgm:pt>
    <dgm:pt modelId="{B62602D6-3896-47FD-8A4C-18DEBEC1D3A8}" type="parTrans" cxnId="{655F5BE2-0FFF-43E8-A789-718117EDDAA5}">
      <dgm:prSet/>
      <dgm:spPr/>
      <dgm:t>
        <a:bodyPr/>
        <a:lstStyle/>
        <a:p>
          <a:endParaRPr lang="en-US"/>
        </a:p>
      </dgm:t>
    </dgm:pt>
    <dgm:pt modelId="{A4A81697-22DE-4F7B-863C-1FD57E717EAE}" type="sibTrans" cxnId="{655F5BE2-0FFF-43E8-A789-718117EDDAA5}">
      <dgm:prSet/>
      <dgm:spPr/>
      <dgm:t>
        <a:bodyPr/>
        <a:lstStyle/>
        <a:p>
          <a:endParaRPr lang="en-US"/>
        </a:p>
      </dgm:t>
    </dgm:pt>
    <dgm:pt modelId="{B69E58A3-36F7-4C32-905F-4B61F27015BD}">
      <dgm:prSet/>
      <dgm:spPr/>
      <dgm:t>
        <a:bodyPr/>
        <a:lstStyle/>
        <a:p>
          <a:r>
            <a:rPr lang="en-US" dirty="0"/>
            <a:t>Co-authors</a:t>
          </a:r>
        </a:p>
      </dgm:t>
    </dgm:pt>
    <dgm:pt modelId="{F3E39E02-710C-411A-8811-48EA41DB04C1}" type="parTrans" cxnId="{11E8C85B-2A33-403B-9AC7-636658FF48D8}">
      <dgm:prSet/>
      <dgm:spPr/>
      <dgm:t>
        <a:bodyPr/>
        <a:lstStyle/>
        <a:p>
          <a:endParaRPr lang="en-US"/>
        </a:p>
      </dgm:t>
    </dgm:pt>
    <dgm:pt modelId="{59C8CA0C-49FC-42A5-BF4C-E92619CECB38}" type="sibTrans" cxnId="{11E8C85B-2A33-403B-9AC7-636658FF48D8}">
      <dgm:prSet/>
      <dgm:spPr/>
      <dgm:t>
        <a:bodyPr/>
        <a:lstStyle/>
        <a:p>
          <a:endParaRPr lang="en-US"/>
        </a:p>
      </dgm:t>
    </dgm:pt>
    <dgm:pt modelId="{CAE509BE-D7D3-4C25-83F9-962697ED7EA2}">
      <dgm:prSet/>
      <dgm:spPr/>
      <dgm:t>
        <a:bodyPr/>
        <a:lstStyle/>
        <a:p>
          <a:r>
            <a:rPr lang="en-US" dirty="0"/>
            <a:t>Adam Younkin</a:t>
          </a:r>
        </a:p>
      </dgm:t>
    </dgm:pt>
    <dgm:pt modelId="{47F85418-E133-4B9E-AEF0-054D410738FB}" type="parTrans" cxnId="{38581747-FDD4-4056-B68F-71C8D1767EA1}">
      <dgm:prSet/>
      <dgm:spPr/>
      <dgm:t>
        <a:bodyPr/>
        <a:lstStyle/>
        <a:p>
          <a:endParaRPr lang="en-US"/>
        </a:p>
      </dgm:t>
    </dgm:pt>
    <dgm:pt modelId="{1793253A-1EA9-4882-908F-0D809CF202BC}" type="sibTrans" cxnId="{38581747-FDD4-4056-B68F-71C8D1767EA1}">
      <dgm:prSet/>
      <dgm:spPr/>
      <dgm:t>
        <a:bodyPr/>
        <a:lstStyle/>
        <a:p>
          <a:endParaRPr lang="en-US"/>
        </a:p>
      </dgm:t>
    </dgm:pt>
    <dgm:pt modelId="{C3D99843-4C13-444D-AFA4-7E89CA978A40}">
      <dgm:prSet/>
      <dgm:spPr/>
      <dgm:t>
        <a:bodyPr/>
        <a:lstStyle/>
        <a:p>
          <a:r>
            <a:rPr lang="en-US" dirty="0"/>
            <a:t>Friends and family</a:t>
          </a:r>
        </a:p>
      </dgm:t>
    </dgm:pt>
    <dgm:pt modelId="{B8B2340D-FF3E-4EF1-A915-789B242989B3}" type="parTrans" cxnId="{07292410-087A-4C04-84ED-8EB7B362A24E}">
      <dgm:prSet/>
      <dgm:spPr/>
      <dgm:t>
        <a:bodyPr/>
        <a:lstStyle/>
        <a:p>
          <a:endParaRPr lang="en-US"/>
        </a:p>
      </dgm:t>
    </dgm:pt>
    <dgm:pt modelId="{65C52324-385F-4BEF-8822-39DBE4B86212}" type="sibTrans" cxnId="{07292410-087A-4C04-84ED-8EB7B362A24E}">
      <dgm:prSet/>
      <dgm:spPr/>
      <dgm:t>
        <a:bodyPr/>
        <a:lstStyle/>
        <a:p>
          <a:endParaRPr lang="en-US"/>
        </a:p>
      </dgm:t>
    </dgm:pt>
    <dgm:pt modelId="{7EE98B9C-64B4-4732-AE85-53466706BE82}">
      <dgm:prSet/>
      <dgm:spPr/>
      <dgm:t>
        <a:bodyPr/>
        <a:lstStyle/>
        <a:p>
          <a:r>
            <a:rPr lang="en-US" dirty="0"/>
            <a:t>Funding:</a:t>
          </a:r>
        </a:p>
      </dgm:t>
    </dgm:pt>
    <dgm:pt modelId="{B8A3404E-8DA4-4028-B012-CD7219A13D45}" type="parTrans" cxnId="{920E3795-ACDC-4A88-8290-8F1F0D6DD428}">
      <dgm:prSet/>
      <dgm:spPr/>
      <dgm:t>
        <a:bodyPr/>
        <a:lstStyle/>
        <a:p>
          <a:endParaRPr lang="en-US"/>
        </a:p>
      </dgm:t>
    </dgm:pt>
    <dgm:pt modelId="{BC4CB416-688F-45AE-BC2D-7A6309A7BFA2}" type="sibTrans" cxnId="{920E3795-ACDC-4A88-8290-8F1F0D6DD428}">
      <dgm:prSet/>
      <dgm:spPr/>
      <dgm:t>
        <a:bodyPr/>
        <a:lstStyle/>
        <a:p>
          <a:endParaRPr lang="en-US"/>
        </a:p>
      </dgm:t>
    </dgm:pt>
    <dgm:pt modelId="{CED55868-1517-4B03-925D-EB715C10A159}">
      <dgm:prSet/>
      <dgm:spPr/>
      <dgm:t>
        <a:bodyPr/>
        <a:lstStyle/>
        <a:p>
          <a:r>
            <a:rPr lang="en-US" dirty="0"/>
            <a:t>University of Colorado Boulder Graduate School</a:t>
          </a:r>
        </a:p>
      </dgm:t>
    </dgm:pt>
    <dgm:pt modelId="{5F400FEE-4C9D-4941-BBCB-CF93CA502BD0}" type="parTrans" cxnId="{5336AF70-E683-47BF-B57D-DD0EA840430F}">
      <dgm:prSet/>
      <dgm:spPr/>
      <dgm:t>
        <a:bodyPr/>
        <a:lstStyle/>
        <a:p>
          <a:endParaRPr lang="en-US"/>
        </a:p>
      </dgm:t>
    </dgm:pt>
    <dgm:pt modelId="{6131A36A-1B25-4282-A240-1465CCCF1869}" type="sibTrans" cxnId="{5336AF70-E683-47BF-B57D-DD0EA840430F}">
      <dgm:prSet/>
      <dgm:spPr/>
      <dgm:t>
        <a:bodyPr/>
        <a:lstStyle/>
        <a:p>
          <a:endParaRPr lang="en-US"/>
        </a:p>
      </dgm:t>
    </dgm:pt>
    <dgm:pt modelId="{6FB01B47-87F3-4359-90B9-BA98EAAE4521}">
      <dgm:prSet phldr="0"/>
      <dgm:spPr/>
      <dgm:t>
        <a:bodyPr/>
        <a:lstStyle/>
        <a:p>
          <a:pPr rtl="0"/>
          <a:r>
            <a:rPr lang="en-US" dirty="0">
              <a:latin typeface="Century Schoolbook" panose="02040604050505020304"/>
            </a:rPr>
            <a:t>Department of Geological Sciences, University of Colorado Boulder</a:t>
          </a:r>
        </a:p>
      </dgm:t>
    </dgm:pt>
    <dgm:pt modelId="{03675A57-5918-436D-B84D-AB5FE39B857B}" type="parTrans" cxnId="{CC768F8D-5C07-46FD-B646-0C8179087F75}">
      <dgm:prSet/>
      <dgm:spPr/>
    </dgm:pt>
    <dgm:pt modelId="{CA8C03F5-0BF2-4FFA-870E-9362EA23DBCB}" type="sibTrans" cxnId="{CC768F8D-5C07-46FD-B646-0C8179087F75}">
      <dgm:prSet/>
      <dgm:spPr/>
    </dgm:pt>
    <dgm:pt modelId="{73F92BFD-EBF5-411A-A032-110054044F51}">
      <dgm:prSet phldr="0"/>
      <dgm:spPr/>
      <dgm:t>
        <a:bodyPr/>
        <a:lstStyle/>
        <a:p>
          <a:pPr rtl="0"/>
          <a:r>
            <a:rPr lang="en-US" dirty="0">
              <a:latin typeface="Century Schoolbook" panose="02040604050505020304"/>
            </a:rPr>
            <a:t>Biological Sciences Initiative, University of Colorado Boulder</a:t>
          </a:r>
        </a:p>
      </dgm:t>
    </dgm:pt>
    <dgm:pt modelId="{B676A344-3E9E-4781-8651-97BCCB56DFEB}" type="parTrans" cxnId="{B914EC1E-AE24-4C3D-AFD1-555498DFA1F6}">
      <dgm:prSet/>
      <dgm:spPr/>
    </dgm:pt>
    <dgm:pt modelId="{895DE329-E64D-4F12-BD36-01F0DF2CDFEE}" type="sibTrans" cxnId="{B914EC1E-AE24-4C3D-AFD1-555498DFA1F6}">
      <dgm:prSet/>
      <dgm:spPr/>
    </dgm:pt>
    <dgm:pt modelId="{F508EE7A-9C7A-4E82-9C87-2766EB59668F}" type="pres">
      <dgm:prSet presAssocID="{4C05021F-DA7F-4026-9DEF-D2E2E104E7E8}" presName="linear" presStyleCnt="0">
        <dgm:presLayoutVars>
          <dgm:dir/>
          <dgm:animLvl val="lvl"/>
          <dgm:resizeHandles val="exact"/>
        </dgm:presLayoutVars>
      </dgm:prSet>
      <dgm:spPr/>
    </dgm:pt>
    <dgm:pt modelId="{6DDACEF3-E59A-4FA2-A75B-C2EED8223F97}" type="pres">
      <dgm:prSet presAssocID="{5FA25AC0-A572-4945-99DC-0B4D969654F1}" presName="parentLin" presStyleCnt="0"/>
      <dgm:spPr/>
    </dgm:pt>
    <dgm:pt modelId="{17C642CA-10FC-4E88-B90A-04C64942511E}" type="pres">
      <dgm:prSet presAssocID="{5FA25AC0-A572-4945-99DC-0B4D969654F1}" presName="parentLeftMargin" presStyleLbl="node1" presStyleIdx="0" presStyleCnt="2"/>
      <dgm:spPr/>
    </dgm:pt>
    <dgm:pt modelId="{C6481D63-340E-4FFC-B174-48D897F59498}" type="pres">
      <dgm:prSet presAssocID="{5FA25AC0-A572-4945-99DC-0B4D969654F1}" presName="parentText" presStyleLbl="node1" presStyleIdx="0" presStyleCnt="2">
        <dgm:presLayoutVars>
          <dgm:chMax val="0"/>
          <dgm:bulletEnabled val="1"/>
        </dgm:presLayoutVars>
      </dgm:prSet>
      <dgm:spPr/>
    </dgm:pt>
    <dgm:pt modelId="{2BFCC873-2C51-4D0C-BB5B-60268D8CCED2}" type="pres">
      <dgm:prSet presAssocID="{5FA25AC0-A572-4945-99DC-0B4D969654F1}" presName="negativeSpace" presStyleCnt="0"/>
      <dgm:spPr/>
    </dgm:pt>
    <dgm:pt modelId="{41DDE2ED-6D35-4611-9B10-69EC587AD79A}" type="pres">
      <dgm:prSet presAssocID="{5FA25AC0-A572-4945-99DC-0B4D969654F1}" presName="childText" presStyleLbl="conFgAcc1" presStyleIdx="0" presStyleCnt="2">
        <dgm:presLayoutVars>
          <dgm:bulletEnabled val="1"/>
        </dgm:presLayoutVars>
      </dgm:prSet>
      <dgm:spPr/>
    </dgm:pt>
    <dgm:pt modelId="{A9ACEA02-4E69-4F85-9852-F68A3F02DED0}" type="pres">
      <dgm:prSet presAssocID="{4DEFE7EC-1CB0-4673-87FA-469E4E9A01D7}" presName="spaceBetweenRectangles" presStyleCnt="0"/>
      <dgm:spPr/>
    </dgm:pt>
    <dgm:pt modelId="{685CF061-1FFA-4274-9A26-48B6CCDC15E2}" type="pres">
      <dgm:prSet presAssocID="{7EE98B9C-64B4-4732-AE85-53466706BE82}" presName="parentLin" presStyleCnt="0"/>
      <dgm:spPr/>
    </dgm:pt>
    <dgm:pt modelId="{0AAA4961-07AC-4F41-A09E-96E926C661C3}" type="pres">
      <dgm:prSet presAssocID="{7EE98B9C-64B4-4732-AE85-53466706BE82}" presName="parentLeftMargin" presStyleLbl="node1" presStyleIdx="0" presStyleCnt="2"/>
      <dgm:spPr/>
    </dgm:pt>
    <dgm:pt modelId="{7C473D9E-1152-4EC5-9BE8-56DE9431465F}" type="pres">
      <dgm:prSet presAssocID="{7EE98B9C-64B4-4732-AE85-53466706BE82}" presName="parentText" presStyleLbl="node1" presStyleIdx="1" presStyleCnt="2">
        <dgm:presLayoutVars>
          <dgm:chMax val="0"/>
          <dgm:bulletEnabled val="1"/>
        </dgm:presLayoutVars>
      </dgm:prSet>
      <dgm:spPr/>
    </dgm:pt>
    <dgm:pt modelId="{730FEB55-3CEB-4548-BF03-22A532DD81C8}" type="pres">
      <dgm:prSet presAssocID="{7EE98B9C-64B4-4732-AE85-53466706BE82}" presName="negativeSpace" presStyleCnt="0"/>
      <dgm:spPr/>
    </dgm:pt>
    <dgm:pt modelId="{A4088C53-52E6-4879-B6C7-0A442D6F6021}" type="pres">
      <dgm:prSet presAssocID="{7EE98B9C-64B4-4732-AE85-53466706BE82}" presName="childText" presStyleLbl="conFgAcc1" presStyleIdx="1" presStyleCnt="2">
        <dgm:presLayoutVars>
          <dgm:bulletEnabled val="1"/>
        </dgm:presLayoutVars>
      </dgm:prSet>
      <dgm:spPr/>
    </dgm:pt>
  </dgm:ptLst>
  <dgm:cxnLst>
    <dgm:cxn modelId="{0368E30C-5E90-43EF-B9AB-44DD8A10C39A}" srcId="{4C05021F-DA7F-4026-9DEF-D2E2E104E7E8}" destId="{5FA25AC0-A572-4945-99DC-0B4D969654F1}" srcOrd="0" destOrd="0" parTransId="{BF65D428-3497-49A1-833F-5D67A727C8A6}" sibTransId="{4DEFE7EC-1CB0-4673-87FA-469E4E9A01D7}"/>
    <dgm:cxn modelId="{07292410-087A-4C04-84ED-8EB7B362A24E}" srcId="{5FA25AC0-A572-4945-99DC-0B4D969654F1}" destId="{C3D99843-4C13-444D-AFA4-7E89CA978A40}" srcOrd="3" destOrd="0" parTransId="{B8B2340D-FF3E-4EF1-A915-789B242989B3}" sibTransId="{65C52324-385F-4BEF-8822-39DBE4B86212}"/>
    <dgm:cxn modelId="{524B841B-DB50-4D47-BB82-BEC7FE70E869}" type="presOf" srcId="{4C05021F-DA7F-4026-9DEF-D2E2E104E7E8}" destId="{F508EE7A-9C7A-4E82-9C87-2766EB59668F}" srcOrd="0" destOrd="0" presId="urn:microsoft.com/office/officeart/2005/8/layout/list1"/>
    <dgm:cxn modelId="{B914EC1E-AE24-4C3D-AFD1-555498DFA1F6}" srcId="{7EE98B9C-64B4-4732-AE85-53466706BE82}" destId="{73F92BFD-EBF5-411A-A032-110054044F51}" srcOrd="2" destOrd="0" parTransId="{B676A344-3E9E-4781-8651-97BCCB56DFEB}" sibTransId="{895DE329-E64D-4F12-BD36-01F0DF2CDFEE}"/>
    <dgm:cxn modelId="{D1EA3222-4514-4BEB-AD5C-42599AA95D4D}" type="presOf" srcId="{6FB01B47-87F3-4359-90B9-BA98EAAE4521}" destId="{A4088C53-52E6-4879-B6C7-0A442D6F6021}" srcOrd="0" destOrd="1" presId="urn:microsoft.com/office/officeart/2005/8/layout/list1"/>
    <dgm:cxn modelId="{3D684D2E-C475-4EA7-ADB8-3F37BCCD4521}" type="presOf" srcId="{98904D7A-952D-4C82-8C85-D19463CF325D}" destId="{41DDE2ED-6D35-4611-9B10-69EC587AD79A}" srcOrd="0" destOrd="0" presId="urn:microsoft.com/office/officeart/2005/8/layout/list1"/>
    <dgm:cxn modelId="{11E8C85B-2A33-403B-9AC7-636658FF48D8}" srcId="{5FA25AC0-A572-4945-99DC-0B4D969654F1}" destId="{B69E58A3-36F7-4C32-905F-4B61F27015BD}" srcOrd="1" destOrd="0" parTransId="{F3E39E02-710C-411A-8811-48EA41DB04C1}" sibTransId="{59C8CA0C-49FC-42A5-BF4C-E92619CECB38}"/>
    <dgm:cxn modelId="{38581747-FDD4-4056-B68F-71C8D1767EA1}" srcId="{5FA25AC0-A572-4945-99DC-0B4D969654F1}" destId="{CAE509BE-D7D3-4C25-83F9-962697ED7EA2}" srcOrd="2" destOrd="0" parTransId="{47F85418-E133-4B9E-AEF0-054D410738FB}" sibTransId="{1793253A-1EA9-4882-908F-0D809CF202BC}"/>
    <dgm:cxn modelId="{5336AF70-E683-47BF-B57D-DD0EA840430F}" srcId="{7EE98B9C-64B4-4732-AE85-53466706BE82}" destId="{CED55868-1517-4B03-925D-EB715C10A159}" srcOrd="0" destOrd="0" parTransId="{5F400FEE-4C9D-4941-BBCB-CF93CA502BD0}" sibTransId="{6131A36A-1B25-4282-A240-1465CCCF1869}"/>
    <dgm:cxn modelId="{BD4FE674-B801-46C9-8740-83F89F0C679B}" type="presOf" srcId="{CAE509BE-D7D3-4C25-83F9-962697ED7EA2}" destId="{41DDE2ED-6D35-4611-9B10-69EC587AD79A}" srcOrd="0" destOrd="2" presId="urn:microsoft.com/office/officeart/2005/8/layout/list1"/>
    <dgm:cxn modelId="{2977F377-D7C3-42DC-8AA3-72D1CE520369}" type="presOf" srcId="{5FA25AC0-A572-4945-99DC-0B4D969654F1}" destId="{17C642CA-10FC-4E88-B90A-04C64942511E}" srcOrd="0" destOrd="0" presId="urn:microsoft.com/office/officeart/2005/8/layout/list1"/>
    <dgm:cxn modelId="{3172E15A-1DE0-42C4-8822-74C9878C73EF}" type="presOf" srcId="{C3D99843-4C13-444D-AFA4-7E89CA978A40}" destId="{41DDE2ED-6D35-4611-9B10-69EC587AD79A}" srcOrd="0" destOrd="3" presId="urn:microsoft.com/office/officeart/2005/8/layout/list1"/>
    <dgm:cxn modelId="{CC768F8D-5C07-46FD-B646-0C8179087F75}" srcId="{7EE98B9C-64B4-4732-AE85-53466706BE82}" destId="{6FB01B47-87F3-4359-90B9-BA98EAAE4521}" srcOrd="1" destOrd="0" parTransId="{03675A57-5918-436D-B84D-AB5FE39B857B}" sibTransId="{CA8C03F5-0BF2-4FFA-870E-9362EA23DBCB}"/>
    <dgm:cxn modelId="{920E3795-ACDC-4A88-8290-8F1F0D6DD428}" srcId="{4C05021F-DA7F-4026-9DEF-D2E2E104E7E8}" destId="{7EE98B9C-64B4-4732-AE85-53466706BE82}" srcOrd="1" destOrd="0" parTransId="{B8A3404E-8DA4-4028-B012-CD7219A13D45}" sibTransId="{BC4CB416-688F-45AE-BC2D-7A6309A7BFA2}"/>
    <dgm:cxn modelId="{45F401B3-53EA-4AEE-B202-8F79073ED3CA}" type="presOf" srcId="{CED55868-1517-4B03-925D-EB715C10A159}" destId="{A4088C53-52E6-4879-B6C7-0A442D6F6021}" srcOrd="0" destOrd="0" presId="urn:microsoft.com/office/officeart/2005/8/layout/list1"/>
    <dgm:cxn modelId="{3CE34CC7-37F1-4F92-994F-243B8B2B356F}" type="presOf" srcId="{7EE98B9C-64B4-4732-AE85-53466706BE82}" destId="{0AAA4961-07AC-4F41-A09E-96E926C661C3}" srcOrd="0" destOrd="0" presId="urn:microsoft.com/office/officeart/2005/8/layout/list1"/>
    <dgm:cxn modelId="{240310D3-602C-4878-AF0D-0AC45C1BB1AB}" type="presOf" srcId="{B69E58A3-36F7-4C32-905F-4B61F27015BD}" destId="{41DDE2ED-6D35-4611-9B10-69EC587AD79A}" srcOrd="0" destOrd="1" presId="urn:microsoft.com/office/officeart/2005/8/layout/list1"/>
    <dgm:cxn modelId="{1BFE9FDD-9A7D-4CD8-B3CB-9787EF966D51}" type="presOf" srcId="{73F92BFD-EBF5-411A-A032-110054044F51}" destId="{A4088C53-52E6-4879-B6C7-0A442D6F6021}" srcOrd="0" destOrd="2" presId="urn:microsoft.com/office/officeart/2005/8/layout/list1"/>
    <dgm:cxn modelId="{655F5BE2-0FFF-43E8-A789-718117EDDAA5}" srcId="{5FA25AC0-A572-4945-99DC-0B4D969654F1}" destId="{98904D7A-952D-4C82-8C85-D19463CF325D}" srcOrd="0" destOrd="0" parTransId="{B62602D6-3896-47FD-8A4C-18DEBEC1D3A8}" sibTransId="{A4A81697-22DE-4F7B-863C-1FD57E717EAE}"/>
    <dgm:cxn modelId="{A07120E5-C77A-4267-986A-B72736C4B47C}" type="presOf" srcId="{7EE98B9C-64B4-4732-AE85-53466706BE82}" destId="{7C473D9E-1152-4EC5-9BE8-56DE9431465F}" srcOrd="1" destOrd="0" presId="urn:microsoft.com/office/officeart/2005/8/layout/list1"/>
    <dgm:cxn modelId="{6301BBFC-7F2C-45C3-8613-01EC4751D055}" type="presOf" srcId="{5FA25AC0-A572-4945-99DC-0B4D969654F1}" destId="{C6481D63-340E-4FFC-B174-48D897F59498}" srcOrd="1" destOrd="0" presId="urn:microsoft.com/office/officeart/2005/8/layout/list1"/>
    <dgm:cxn modelId="{04FCA760-E642-4C55-9E44-E542601A0E1B}" type="presParOf" srcId="{F508EE7A-9C7A-4E82-9C87-2766EB59668F}" destId="{6DDACEF3-E59A-4FA2-A75B-C2EED8223F97}" srcOrd="0" destOrd="0" presId="urn:microsoft.com/office/officeart/2005/8/layout/list1"/>
    <dgm:cxn modelId="{6988B780-A3B4-49B3-A3F8-55276FB04BFF}" type="presParOf" srcId="{6DDACEF3-E59A-4FA2-A75B-C2EED8223F97}" destId="{17C642CA-10FC-4E88-B90A-04C64942511E}" srcOrd="0" destOrd="0" presId="urn:microsoft.com/office/officeart/2005/8/layout/list1"/>
    <dgm:cxn modelId="{64451731-9727-475F-BD7E-3E84ACEE89C1}" type="presParOf" srcId="{6DDACEF3-E59A-4FA2-A75B-C2EED8223F97}" destId="{C6481D63-340E-4FFC-B174-48D897F59498}" srcOrd="1" destOrd="0" presId="urn:microsoft.com/office/officeart/2005/8/layout/list1"/>
    <dgm:cxn modelId="{CC78DEE5-6758-4AF0-84DD-4E4AFABD0AC8}" type="presParOf" srcId="{F508EE7A-9C7A-4E82-9C87-2766EB59668F}" destId="{2BFCC873-2C51-4D0C-BB5B-60268D8CCED2}" srcOrd="1" destOrd="0" presId="urn:microsoft.com/office/officeart/2005/8/layout/list1"/>
    <dgm:cxn modelId="{8D11DABD-FF37-49E8-918A-E05EA3372334}" type="presParOf" srcId="{F508EE7A-9C7A-4E82-9C87-2766EB59668F}" destId="{41DDE2ED-6D35-4611-9B10-69EC587AD79A}" srcOrd="2" destOrd="0" presId="urn:microsoft.com/office/officeart/2005/8/layout/list1"/>
    <dgm:cxn modelId="{89F0E9B3-D02A-45E4-B1E7-9639490612A0}" type="presParOf" srcId="{F508EE7A-9C7A-4E82-9C87-2766EB59668F}" destId="{A9ACEA02-4E69-4F85-9852-F68A3F02DED0}" srcOrd="3" destOrd="0" presId="urn:microsoft.com/office/officeart/2005/8/layout/list1"/>
    <dgm:cxn modelId="{EF4A2101-B0CB-4CB2-8623-BA9B965DC18A}" type="presParOf" srcId="{F508EE7A-9C7A-4E82-9C87-2766EB59668F}" destId="{685CF061-1FFA-4274-9A26-48B6CCDC15E2}" srcOrd="4" destOrd="0" presId="urn:microsoft.com/office/officeart/2005/8/layout/list1"/>
    <dgm:cxn modelId="{88DDB827-114C-4A18-AC2B-3CADE523095F}" type="presParOf" srcId="{685CF061-1FFA-4274-9A26-48B6CCDC15E2}" destId="{0AAA4961-07AC-4F41-A09E-96E926C661C3}" srcOrd="0" destOrd="0" presId="urn:microsoft.com/office/officeart/2005/8/layout/list1"/>
    <dgm:cxn modelId="{34A3BBC8-8187-4D1A-8BA4-E8012308C174}" type="presParOf" srcId="{685CF061-1FFA-4274-9A26-48B6CCDC15E2}" destId="{7C473D9E-1152-4EC5-9BE8-56DE9431465F}" srcOrd="1" destOrd="0" presId="urn:microsoft.com/office/officeart/2005/8/layout/list1"/>
    <dgm:cxn modelId="{8E1E5910-03F9-4A2E-9A05-DD7905339354}" type="presParOf" srcId="{F508EE7A-9C7A-4E82-9C87-2766EB59668F}" destId="{730FEB55-3CEB-4548-BF03-22A532DD81C8}" srcOrd="5" destOrd="0" presId="urn:microsoft.com/office/officeart/2005/8/layout/list1"/>
    <dgm:cxn modelId="{6E7ACC05-888D-4B1C-B980-B069D0D393F9}" type="presParOf" srcId="{F508EE7A-9C7A-4E82-9C87-2766EB59668F}" destId="{A4088C53-52E6-4879-B6C7-0A442D6F602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DE2ED-6D35-4611-9B10-69EC587AD79A}">
      <dsp:nvSpPr>
        <dsp:cNvPr id="0" name=""/>
        <dsp:cNvSpPr/>
      </dsp:nvSpPr>
      <dsp:spPr>
        <a:xfrm>
          <a:off x="0" y="450364"/>
          <a:ext cx="8777329" cy="1871100"/>
        </a:xfrm>
        <a:prstGeom prst="rect">
          <a:avLst/>
        </a:prstGeom>
        <a:solidFill>
          <a:schemeClr val="lt2">
            <a:alpha val="9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1218" tIns="374904" rIns="68121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CU Geobiology Community, especially my graduate student colleagues/friends</a:t>
          </a:r>
        </a:p>
        <a:p>
          <a:pPr marL="171450" lvl="1" indent="-171450" algn="l" defTabSz="800100">
            <a:lnSpc>
              <a:spcPct val="90000"/>
            </a:lnSpc>
            <a:spcBef>
              <a:spcPct val="0"/>
            </a:spcBef>
            <a:spcAft>
              <a:spcPct val="15000"/>
            </a:spcAft>
            <a:buChar char="•"/>
          </a:pPr>
          <a:r>
            <a:rPr lang="en-US" sz="1800" kern="1200" dirty="0"/>
            <a:t>Co-authors</a:t>
          </a:r>
        </a:p>
        <a:p>
          <a:pPr marL="171450" lvl="1" indent="-171450" algn="l" defTabSz="800100">
            <a:lnSpc>
              <a:spcPct val="90000"/>
            </a:lnSpc>
            <a:spcBef>
              <a:spcPct val="0"/>
            </a:spcBef>
            <a:spcAft>
              <a:spcPct val="15000"/>
            </a:spcAft>
            <a:buChar char="•"/>
          </a:pPr>
          <a:r>
            <a:rPr lang="en-US" sz="1800" kern="1200" dirty="0"/>
            <a:t>Adam Younkin</a:t>
          </a:r>
        </a:p>
        <a:p>
          <a:pPr marL="171450" lvl="1" indent="-171450" algn="l" defTabSz="800100">
            <a:lnSpc>
              <a:spcPct val="90000"/>
            </a:lnSpc>
            <a:spcBef>
              <a:spcPct val="0"/>
            </a:spcBef>
            <a:spcAft>
              <a:spcPct val="15000"/>
            </a:spcAft>
            <a:buChar char="•"/>
          </a:pPr>
          <a:r>
            <a:rPr lang="en-US" sz="1800" kern="1200" dirty="0"/>
            <a:t>Friends and family</a:t>
          </a:r>
        </a:p>
      </dsp:txBody>
      <dsp:txXfrm>
        <a:off x="0" y="450364"/>
        <a:ext cx="8777329" cy="1871100"/>
      </dsp:txXfrm>
    </dsp:sp>
    <dsp:sp modelId="{C6481D63-340E-4FFC-B174-48D897F59498}">
      <dsp:nvSpPr>
        <dsp:cNvPr id="0" name=""/>
        <dsp:cNvSpPr/>
      </dsp:nvSpPr>
      <dsp:spPr>
        <a:xfrm>
          <a:off x="438866" y="184684"/>
          <a:ext cx="6144130" cy="53136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32233" tIns="0" rIns="232233" bIns="0" numCol="1" spcCol="1270" anchor="ctr" anchorCtr="0">
          <a:noAutofit/>
        </a:bodyPr>
        <a:lstStyle/>
        <a:p>
          <a:pPr marL="0" lvl="0" indent="0" algn="l" defTabSz="800100">
            <a:lnSpc>
              <a:spcPct val="90000"/>
            </a:lnSpc>
            <a:spcBef>
              <a:spcPct val="0"/>
            </a:spcBef>
            <a:spcAft>
              <a:spcPct val="35000"/>
            </a:spcAft>
            <a:buNone/>
          </a:pPr>
          <a:r>
            <a:rPr lang="en-US" sz="1800" kern="1200" dirty="0"/>
            <a:t>Support:</a:t>
          </a:r>
        </a:p>
      </dsp:txBody>
      <dsp:txXfrm>
        <a:off x="464805" y="210623"/>
        <a:ext cx="6092252" cy="479482"/>
      </dsp:txXfrm>
    </dsp:sp>
    <dsp:sp modelId="{A4088C53-52E6-4879-B6C7-0A442D6F6021}">
      <dsp:nvSpPr>
        <dsp:cNvPr id="0" name=""/>
        <dsp:cNvSpPr/>
      </dsp:nvSpPr>
      <dsp:spPr>
        <a:xfrm>
          <a:off x="0" y="2684344"/>
          <a:ext cx="8777329" cy="1332450"/>
        </a:xfrm>
        <a:prstGeom prst="rect">
          <a:avLst/>
        </a:prstGeom>
        <a:solidFill>
          <a:schemeClr val="lt2">
            <a:alpha val="9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1218" tIns="374904" rIns="68121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University of Colorado Boulder Graduate School</a:t>
          </a:r>
        </a:p>
        <a:p>
          <a:pPr marL="171450" lvl="1" indent="-171450" algn="l" defTabSz="800100" rtl="0">
            <a:lnSpc>
              <a:spcPct val="90000"/>
            </a:lnSpc>
            <a:spcBef>
              <a:spcPct val="0"/>
            </a:spcBef>
            <a:spcAft>
              <a:spcPct val="15000"/>
            </a:spcAft>
            <a:buChar char="•"/>
          </a:pPr>
          <a:r>
            <a:rPr lang="en-US" sz="1800" kern="1200" dirty="0">
              <a:latin typeface="Century Schoolbook" panose="02040604050505020304"/>
            </a:rPr>
            <a:t>Department of Geological Sciences, University of Colorado Boulder</a:t>
          </a:r>
        </a:p>
        <a:p>
          <a:pPr marL="171450" lvl="1" indent="-171450" algn="l" defTabSz="800100" rtl="0">
            <a:lnSpc>
              <a:spcPct val="90000"/>
            </a:lnSpc>
            <a:spcBef>
              <a:spcPct val="0"/>
            </a:spcBef>
            <a:spcAft>
              <a:spcPct val="15000"/>
            </a:spcAft>
            <a:buChar char="•"/>
          </a:pPr>
          <a:r>
            <a:rPr lang="en-US" sz="1800" kern="1200" dirty="0">
              <a:latin typeface="Century Schoolbook" panose="02040604050505020304"/>
            </a:rPr>
            <a:t>Biological Sciences Initiative, University of Colorado Boulder</a:t>
          </a:r>
        </a:p>
      </dsp:txBody>
      <dsp:txXfrm>
        <a:off x="0" y="2684344"/>
        <a:ext cx="8777329" cy="1332450"/>
      </dsp:txXfrm>
    </dsp:sp>
    <dsp:sp modelId="{7C473D9E-1152-4EC5-9BE8-56DE9431465F}">
      <dsp:nvSpPr>
        <dsp:cNvPr id="0" name=""/>
        <dsp:cNvSpPr/>
      </dsp:nvSpPr>
      <dsp:spPr>
        <a:xfrm>
          <a:off x="438866" y="2418664"/>
          <a:ext cx="6144130" cy="53136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32233" tIns="0" rIns="232233" bIns="0" numCol="1" spcCol="1270" anchor="ctr" anchorCtr="0">
          <a:noAutofit/>
        </a:bodyPr>
        <a:lstStyle/>
        <a:p>
          <a:pPr marL="0" lvl="0" indent="0" algn="l" defTabSz="800100">
            <a:lnSpc>
              <a:spcPct val="90000"/>
            </a:lnSpc>
            <a:spcBef>
              <a:spcPct val="0"/>
            </a:spcBef>
            <a:spcAft>
              <a:spcPct val="35000"/>
            </a:spcAft>
            <a:buNone/>
          </a:pPr>
          <a:r>
            <a:rPr lang="en-US" sz="1800" kern="1200" dirty="0"/>
            <a:t>Funding:</a:t>
          </a:r>
        </a:p>
      </dsp:txBody>
      <dsp:txXfrm>
        <a:off x="464805" y="2444603"/>
        <a:ext cx="609225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D41C3-BF86-4187-B5A6-7DB9E9B2624C}" type="datetimeFigureOut">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FE213-E236-4168-874D-DA7182AD69B9}" type="slidenum">
              <a:t>‹#›</a:t>
            </a:fld>
            <a:endParaRPr lang="en-US"/>
          </a:p>
        </p:txBody>
      </p:sp>
    </p:spTree>
    <p:extLst>
      <p:ext uri="{BB962C8B-B14F-4D97-AF65-F5344CB8AC3E}">
        <p14:creationId xmlns:p14="http://schemas.microsoft.com/office/powerpoint/2010/main" val="186299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PhD I thought I was going to assess early cyanobacterial evolution to several </a:t>
            </a:r>
            <a:r>
              <a:rPr lang="en-US" dirty="0">
                <a:cs typeface="Calibri"/>
              </a:rPr>
              <a:t>important environmental parameters, but instead I discovered there was more than enough to investigate about just one. Salinity tolerance is often included in discussion of a delay between the origin of oxygenic photosynthesis and the GOE. This has largely been assessed through ancestral state reconstructions. But as I started to develop experiments to assess cyanobacterial evolution to changes in salinity, I realized there are two major underlying assumptions about extant/modern cyanobacteria that these reconstructions rely on.</a:t>
            </a:r>
            <a:endParaRPr lang="en-US" dirty="0"/>
          </a:p>
        </p:txBody>
      </p:sp>
      <p:sp>
        <p:nvSpPr>
          <p:cNvPr id="4" name="Slide Number Placeholder 3"/>
          <p:cNvSpPr>
            <a:spLocks noGrp="1"/>
          </p:cNvSpPr>
          <p:nvPr>
            <p:ph type="sldNum" sz="quarter" idx="5"/>
          </p:nvPr>
        </p:nvSpPr>
        <p:spPr/>
        <p:txBody>
          <a:bodyPr/>
          <a:lstStyle/>
          <a:p>
            <a:fld id="{855FE213-E236-4168-874D-DA7182AD69B9}" type="slidenum">
              <a:t>6</a:t>
            </a:fld>
            <a:endParaRPr lang="en-US"/>
          </a:p>
        </p:txBody>
      </p:sp>
    </p:spTree>
    <p:extLst>
      <p:ext uri="{BB962C8B-B14F-4D97-AF65-F5344CB8AC3E}">
        <p14:creationId xmlns:p14="http://schemas.microsoft.com/office/powerpoint/2010/main" val="239991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the other hand, if we look at the maximum salinity at which growth was observed, a considerable number of strains can be found growing above 35 ppt. It is worth noting that the scale on the x-axis has changed from a maximum around 50 ppt to well over 200 ppt. Interestingly, several terrestrial strains have maximum salinities above that of the hypersaline strains for which we have data. And several marine strains have maximum salinities below those typically associated with marine environments.</a:t>
            </a:r>
          </a:p>
        </p:txBody>
      </p:sp>
      <p:sp>
        <p:nvSpPr>
          <p:cNvPr id="4" name="Slide Number Placeholder 3"/>
          <p:cNvSpPr>
            <a:spLocks noGrp="1"/>
          </p:cNvSpPr>
          <p:nvPr>
            <p:ph type="sldNum" sz="quarter" idx="5"/>
          </p:nvPr>
        </p:nvSpPr>
        <p:spPr/>
        <p:txBody>
          <a:bodyPr/>
          <a:lstStyle/>
          <a:p>
            <a:fld id="{855FE213-E236-4168-874D-DA7182AD69B9}" type="slidenum">
              <a:t>17</a:t>
            </a:fld>
            <a:endParaRPr lang="en-US"/>
          </a:p>
        </p:txBody>
      </p:sp>
    </p:spTree>
    <p:extLst>
      <p:ext uri="{BB962C8B-B14F-4D97-AF65-F5344CB8AC3E}">
        <p14:creationId xmlns:p14="http://schemas.microsoft.com/office/powerpoint/2010/main" val="2397713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the other hand, if we look at the maximum salinity at which growth was observed, a considerable number of strains can be found growing above 35 ppt. It is worth noting that the scale on the x-axis has changed from a maximum around 50 ppt to well over 200 ppt. Interestingly, several terrestrial strains have maximum salinities above that of the hypersaline strains for which we have data. And several marine strains have maximum salinities below those typically associated with marine environments.</a:t>
            </a:r>
          </a:p>
        </p:txBody>
      </p:sp>
      <p:sp>
        <p:nvSpPr>
          <p:cNvPr id="4" name="Slide Number Placeholder 3"/>
          <p:cNvSpPr>
            <a:spLocks noGrp="1"/>
          </p:cNvSpPr>
          <p:nvPr>
            <p:ph type="sldNum" sz="quarter" idx="5"/>
          </p:nvPr>
        </p:nvSpPr>
        <p:spPr/>
        <p:txBody>
          <a:bodyPr/>
          <a:lstStyle/>
          <a:p>
            <a:fld id="{855FE213-E236-4168-874D-DA7182AD69B9}" type="slidenum">
              <a:t>18</a:t>
            </a:fld>
            <a:endParaRPr lang="en-US"/>
          </a:p>
        </p:txBody>
      </p:sp>
    </p:spTree>
    <p:extLst>
      <p:ext uri="{BB962C8B-B14F-4D97-AF65-F5344CB8AC3E}">
        <p14:creationId xmlns:p14="http://schemas.microsoft.com/office/powerpoint/2010/main" val="408371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the other hand, if we look at the maximum salinity at which growth was observed, a considerable number of strains can be found growing above 35 ppt. It is worth noting that the scale on the x-axis has changed from a maximum around 50 ppt to well over 200 ppt. Interestingly, several terrestrial strains have maximum salinities above that of the hypersaline strains for which we have data. And several marine strains have maximum salinities below those typically associated with marine environments.</a:t>
            </a:r>
          </a:p>
        </p:txBody>
      </p:sp>
      <p:sp>
        <p:nvSpPr>
          <p:cNvPr id="4" name="Slide Number Placeholder 3"/>
          <p:cNvSpPr>
            <a:spLocks noGrp="1"/>
          </p:cNvSpPr>
          <p:nvPr>
            <p:ph type="sldNum" sz="quarter" idx="5"/>
          </p:nvPr>
        </p:nvSpPr>
        <p:spPr/>
        <p:txBody>
          <a:bodyPr/>
          <a:lstStyle/>
          <a:p>
            <a:fld id="{855FE213-E236-4168-874D-DA7182AD69B9}" type="slidenum">
              <a:t>19</a:t>
            </a:fld>
            <a:endParaRPr lang="en-US"/>
          </a:p>
        </p:txBody>
      </p:sp>
    </p:spTree>
    <p:extLst>
      <p:ext uri="{BB962C8B-B14F-4D97-AF65-F5344CB8AC3E}">
        <p14:creationId xmlns:p14="http://schemas.microsoft.com/office/powerpoint/2010/main" val="366512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the other hand, if we look at the maximum salinity at which growth was observed, a considerable number of strains can be found growing above 35 ppt. It is worth noting that the scale on the x-axis has changed from a maximum around 50 ppt to well over 200 ppt. Interestingly, several terrestrial strains have maximum salinities above that of the hypersaline strains for which we have data. And several marine strains have maximum salinities below those typically associated with marine environments.</a:t>
            </a:r>
          </a:p>
        </p:txBody>
      </p:sp>
      <p:sp>
        <p:nvSpPr>
          <p:cNvPr id="4" name="Slide Number Placeholder 3"/>
          <p:cNvSpPr>
            <a:spLocks noGrp="1"/>
          </p:cNvSpPr>
          <p:nvPr>
            <p:ph type="sldNum" sz="quarter" idx="5"/>
          </p:nvPr>
        </p:nvSpPr>
        <p:spPr/>
        <p:txBody>
          <a:bodyPr/>
          <a:lstStyle/>
          <a:p>
            <a:fld id="{855FE213-E236-4168-874D-DA7182AD69B9}" type="slidenum">
              <a:t>20</a:t>
            </a:fld>
            <a:endParaRPr lang="en-US"/>
          </a:p>
        </p:txBody>
      </p:sp>
    </p:spTree>
    <p:extLst>
      <p:ext uri="{BB962C8B-B14F-4D97-AF65-F5344CB8AC3E}">
        <p14:creationId xmlns:p14="http://schemas.microsoft.com/office/powerpoint/2010/main" val="2902000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the other hand, if we look at the maximum salinity at which growth was observed, a considerable number of strains can be found growing above 35 ppt. It is worth noting that the scale on the x-axis has changed from a maximum around 50 ppt to well over 200 ppt. Interestingly, several terrestrial strains have maximum salinities above that of the hypersaline strains for which we have data. And several marine strains have maximum salinities below those typically associated with marine environments.</a:t>
            </a:r>
          </a:p>
        </p:txBody>
      </p:sp>
      <p:sp>
        <p:nvSpPr>
          <p:cNvPr id="4" name="Slide Number Placeholder 3"/>
          <p:cNvSpPr>
            <a:spLocks noGrp="1"/>
          </p:cNvSpPr>
          <p:nvPr>
            <p:ph type="sldNum" sz="quarter" idx="5"/>
          </p:nvPr>
        </p:nvSpPr>
        <p:spPr/>
        <p:txBody>
          <a:bodyPr/>
          <a:lstStyle/>
          <a:p>
            <a:fld id="{855FE213-E236-4168-874D-DA7182AD69B9}" type="slidenum">
              <a:t>21</a:t>
            </a:fld>
            <a:endParaRPr lang="en-US"/>
          </a:p>
        </p:txBody>
      </p:sp>
    </p:spTree>
    <p:extLst>
      <p:ext uri="{BB962C8B-B14F-4D97-AF65-F5344CB8AC3E}">
        <p14:creationId xmlns:p14="http://schemas.microsoft.com/office/powerpoint/2010/main" val="3591073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the other hand, if we look at the maximum salinity at which growth was observed, a considerable number of strains can be found growing above 35 ppt. It is worth noting that the scale on the x-axis has changed from a maximum around 50 ppt to well over 200 ppt. Interestingly, several terrestrial strains have maximum salinities above that of the hypersaline strains for which we have data. And several marine strains have maximum salinities below those typically associated with marine environments.</a:t>
            </a:r>
          </a:p>
        </p:txBody>
      </p:sp>
      <p:sp>
        <p:nvSpPr>
          <p:cNvPr id="4" name="Slide Number Placeholder 3"/>
          <p:cNvSpPr>
            <a:spLocks noGrp="1"/>
          </p:cNvSpPr>
          <p:nvPr>
            <p:ph type="sldNum" sz="quarter" idx="5"/>
          </p:nvPr>
        </p:nvSpPr>
        <p:spPr/>
        <p:txBody>
          <a:bodyPr/>
          <a:lstStyle/>
          <a:p>
            <a:fld id="{855FE213-E236-4168-874D-DA7182AD69B9}" type="slidenum">
              <a:t>22</a:t>
            </a:fld>
            <a:endParaRPr lang="en-US"/>
          </a:p>
        </p:txBody>
      </p:sp>
    </p:spTree>
    <p:extLst>
      <p:ext uri="{BB962C8B-B14F-4D97-AF65-F5344CB8AC3E}">
        <p14:creationId xmlns:p14="http://schemas.microsoft.com/office/powerpoint/2010/main" val="1975917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the other hand, if we look at the maximum salinity at which growth was observed, a considerable number of strains can be found growing above 35 ppt. It is worth noting that the scale on the x-axis has changed from a maximum around 50 ppt to well over 200 ppt. Interestingly, several terrestrial strains have maximum salinities above that of the hypersaline strains for which we have data. And several marine strains have maximum salinities below those typically associated with marine environments.</a:t>
            </a:r>
          </a:p>
        </p:txBody>
      </p:sp>
      <p:sp>
        <p:nvSpPr>
          <p:cNvPr id="4" name="Slide Number Placeholder 3"/>
          <p:cNvSpPr>
            <a:spLocks noGrp="1"/>
          </p:cNvSpPr>
          <p:nvPr>
            <p:ph type="sldNum" sz="quarter" idx="5"/>
          </p:nvPr>
        </p:nvSpPr>
        <p:spPr/>
        <p:txBody>
          <a:bodyPr/>
          <a:lstStyle/>
          <a:p>
            <a:fld id="{855FE213-E236-4168-874D-DA7182AD69B9}" type="slidenum">
              <a:t>23</a:t>
            </a:fld>
            <a:endParaRPr lang="en-US"/>
          </a:p>
        </p:txBody>
      </p:sp>
    </p:spTree>
    <p:extLst>
      <p:ext uri="{BB962C8B-B14F-4D97-AF65-F5344CB8AC3E}">
        <p14:creationId xmlns:p14="http://schemas.microsoft.com/office/powerpoint/2010/main" val="1522374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The first question we are working on addressing is can we identify mechanisms behind these different shapes of reaction norms and where the optima are in them?</a:t>
            </a:r>
          </a:p>
        </p:txBody>
      </p:sp>
      <p:sp>
        <p:nvSpPr>
          <p:cNvPr id="4" name="Slide Number Placeholder 3"/>
          <p:cNvSpPr>
            <a:spLocks noGrp="1"/>
          </p:cNvSpPr>
          <p:nvPr>
            <p:ph type="sldNum" sz="quarter" idx="5"/>
          </p:nvPr>
        </p:nvSpPr>
        <p:spPr/>
        <p:txBody>
          <a:bodyPr/>
          <a:lstStyle/>
          <a:p>
            <a:fld id="{855FE213-E236-4168-874D-DA7182AD69B9}" type="slidenum">
              <a:t>28</a:t>
            </a:fld>
            <a:endParaRPr lang="en-US"/>
          </a:p>
        </p:txBody>
      </p:sp>
    </p:spTree>
    <p:extLst>
      <p:ext uri="{BB962C8B-B14F-4D97-AF65-F5344CB8AC3E}">
        <p14:creationId xmlns:p14="http://schemas.microsoft.com/office/powerpoint/2010/main" val="421177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There are several mechanisms we are looking into, one of which is how cells change their size to maintain osmotic homeostasis.</a:t>
            </a:r>
          </a:p>
        </p:txBody>
      </p:sp>
      <p:sp>
        <p:nvSpPr>
          <p:cNvPr id="4" name="Slide Number Placeholder 3"/>
          <p:cNvSpPr>
            <a:spLocks noGrp="1"/>
          </p:cNvSpPr>
          <p:nvPr>
            <p:ph type="sldNum" sz="quarter" idx="5"/>
          </p:nvPr>
        </p:nvSpPr>
        <p:spPr/>
        <p:txBody>
          <a:bodyPr/>
          <a:lstStyle/>
          <a:p>
            <a:fld id="{855FE213-E236-4168-874D-DA7182AD69B9}" type="slidenum">
              <a:t>29</a:t>
            </a:fld>
            <a:endParaRPr lang="en-US"/>
          </a:p>
        </p:txBody>
      </p:sp>
    </p:spTree>
    <p:extLst>
      <p:ext uri="{BB962C8B-B14F-4D97-AF65-F5344CB8AC3E}">
        <p14:creationId xmlns:p14="http://schemas.microsoft.com/office/powerpoint/2010/main" val="2528176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also looking at how different combinations of compatible solutes impact the reaction norms.</a:t>
            </a:r>
          </a:p>
        </p:txBody>
      </p:sp>
      <p:sp>
        <p:nvSpPr>
          <p:cNvPr id="4" name="Slide Number Placeholder 3"/>
          <p:cNvSpPr>
            <a:spLocks noGrp="1"/>
          </p:cNvSpPr>
          <p:nvPr>
            <p:ph type="sldNum" sz="quarter" idx="5"/>
          </p:nvPr>
        </p:nvSpPr>
        <p:spPr/>
        <p:txBody>
          <a:bodyPr/>
          <a:lstStyle/>
          <a:p>
            <a:fld id="{855FE213-E236-4168-874D-DA7182AD69B9}" type="slidenum">
              <a:t>30</a:t>
            </a:fld>
            <a:endParaRPr lang="en-US"/>
          </a:p>
        </p:txBody>
      </p:sp>
    </p:spTree>
    <p:extLst>
      <p:ext uri="{BB962C8B-B14F-4D97-AF65-F5344CB8AC3E}">
        <p14:creationId xmlns:p14="http://schemas.microsoft.com/office/powerpoint/2010/main" val="327812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assess this, I started looking through the literature, and quickly realized that while there is a rich history of investigating cyanobacterial responses to salinity tolerance, there did not seem to be any synthesis of the phylum-wide responses.</a:t>
            </a:r>
          </a:p>
        </p:txBody>
      </p:sp>
      <p:sp>
        <p:nvSpPr>
          <p:cNvPr id="4" name="Slide Number Placeholder 3"/>
          <p:cNvSpPr>
            <a:spLocks noGrp="1"/>
          </p:cNvSpPr>
          <p:nvPr>
            <p:ph type="sldNum" sz="quarter" idx="5"/>
          </p:nvPr>
        </p:nvSpPr>
        <p:spPr/>
        <p:txBody>
          <a:bodyPr/>
          <a:lstStyle/>
          <a:p>
            <a:fld id="{855FE213-E236-4168-874D-DA7182AD69B9}" type="slidenum">
              <a:t>9</a:t>
            </a:fld>
            <a:endParaRPr lang="en-US"/>
          </a:p>
        </p:txBody>
      </p:sp>
    </p:spTree>
    <p:extLst>
      <p:ext uri="{BB962C8B-B14F-4D97-AF65-F5344CB8AC3E}">
        <p14:creationId xmlns:p14="http://schemas.microsoft.com/office/powerpoint/2010/main" val="143174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the help of several undergraduate researchers we collected data from the literature and conducted experiments on additional strains in the lab, to be able to assess salinity tolerance across the cyanobacterial phylum. So I'm going to walk you through some high level results we've discovered, and give you a glimpse of where this synthesis is taking us.</a:t>
            </a:r>
          </a:p>
        </p:txBody>
      </p:sp>
      <p:sp>
        <p:nvSpPr>
          <p:cNvPr id="4" name="Slide Number Placeholder 3"/>
          <p:cNvSpPr>
            <a:spLocks noGrp="1"/>
          </p:cNvSpPr>
          <p:nvPr>
            <p:ph type="sldNum" sz="quarter" idx="5"/>
          </p:nvPr>
        </p:nvSpPr>
        <p:spPr/>
        <p:txBody>
          <a:bodyPr/>
          <a:lstStyle/>
          <a:p>
            <a:fld id="{855FE213-E236-4168-874D-DA7182AD69B9}" type="slidenum">
              <a:t>10</a:t>
            </a:fld>
            <a:endParaRPr lang="en-US"/>
          </a:p>
        </p:txBody>
      </p:sp>
    </p:spTree>
    <p:extLst>
      <p:ext uri="{BB962C8B-B14F-4D97-AF65-F5344CB8AC3E}">
        <p14:creationId xmlns:p14="http://schemas.microsoft.com/office/powerpoint/2010/main" val="30158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can look at the optimal salinity for each strain, </a:t>
            </a:r>
            <a:r>
              <a:rPr lang="en-US" dirty="0" err="1"/>
              <a:t>ie</a:t>
            </a:r>
            <a:r>
              <a:rPr lang="en-US" dirty="0"/>
              <a:t> the salinity at which the maximum growth rate was observed. On the x-axis we have the salinity at which this maximum growth rate occurred, and on the y-axis we have 4 categories habitats from which the cyanobacterial strains were isolated: terrestrial, which includes soil, bio-crust, and freshwater strains, brackish, marine, and hypersaline. There is a vertical line denoting marine salinity at 35 ppt. And interestingly, nearly all of the strains we have data for have optimal salinities below marine salinity.</a:t>
            </a:r>
          </a:p>
        </p:txBody>
      </p:sp>
      <p:sp>
        <p:nvSpPr>
          <p:cNvPr id="4" name="Slide Number Placeholder 3"/>
          <p:cNvSpPr>
            <a:spLocks noGrp="1"/>
          </p:cNvSpPr>
          <p:nvPr>
            <p:ph type="sldNum" sz="quarter" idx="5"/>
          </p:nvPr>
        </p:nvSpPr>
        <p:spPr/>
        <p:txBody>
          <a:bodyPr/>
          <a:lstStyle/>
          <a:p>
            <a:fld id="{855FE213-E236-4168-874D-DA7182AD69B9}" type="slidenum">
              <a:t>11</a:t>
            </a:fld>
            <a:endParaRPr lang="en-US"/>
          </a:p>
        </p:txBody>
      </p:sp>
    </p:spTree>
    <p:extLst>
      <p:ext uri="{BB962C8B-B14F-4D97-AF65-F5344CB8AC3E}">
        <p14:creationId xmlns:p14="http://schemas.microsoft.com/office/powerpoint/2010/main" val="40512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can look at the optimal salinity for each strain, </a:t>
            </a:r>
            <a:r>
              <a:rPr lang="en-US" dirty="0" err="1"/>
              <a:t>ie</a:t>
            </a:r>
            <a:r>
              <a:rPr lang="en-US" dirty="0"/>
              <a:t> the salinity at which the maximum growth rate was observed. On the x-axis we have the salinity at which this maximum growth rate occurred, and on the y-axis we have 4 categories habitats from which the cyanobacterial strains were isolated: terrestrial, which includes soil, bio-crust, and freshwater strains, brackish, marine, and hypersaline. There is a vertical line denoting marine salinity at 35 ppt. And interestingly, nearly all of the strains we have data for have optimal salinities below marine salinity.</a:t>
            </a:r>
          </a:p>
        </p:txBody>
      </p:sp>
      <p:sp>
        <p:nvSpPr>
          <p:cNvPr id="4" name="Slide Number Placeholder 3"/>
          <p:cNvSpPr>
            <a:spLocks noGrp="1"/>
          </p:cNvSpPr>
          <p:nvPr>
            <p:ph type="sldNum" sz="quarter" idx="5"/>
          </p:nvPr>
        </p:nvSpPr>
        <p:spPr/>
        <p:txBody>
          <a:bodyPr/>
          <a:lstStyle/>
          <a:p>
            <a:fld id="{855FE213-E236-4168-874D-DA7182AD69B9}" type="slidenum">
              <a:t>12</a:t>
            </a:fld>
            <a:endParaRPr lang="en-US"/>
          </a:p>
        </p:txBody>
      </p:sp>
    </p:spTree>
    <p:extLst>
      <p:ext uri="{BB962C8B-B14F-4D97-AF65-F5344CB8AC3E}">
        <p14:creationId xmlns:p14="http://schemas.microsoft.com/office/powerpoint/2010/main" val="318672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the other hand, if we look at the maximum salinity at which growth was observed, a considerable number of strains can be found growing above 35 ppt. It is worth noting that the scale on the x-axis has changed from a maximum around 50 ppt to well over 200 ppt. Interestingly, several terrestrial strains have maximum salinities above that of the hypersaline strains for which we have data. And several marine strains have maximum salinities below those typically associated with marine environments.</a:t>
            </a:r>
          </a:p>
        </p:txBody>
      </p:sp>
      <p:sp>
        <p:nvSpPr>
          <p:cNvPr id="4" name="Slide Number Placeholder 3"/>
          <p:cNvSpPr>
            <a:spLocks noGrp="1"/>
          </p:cNvSpPr>
          <p:nvPr>
            <p:ph type="sldNum" sz="quarter" idx="5"/>
          </p:nvPr>
        </p:nvSpPr>
        <p:spPr/>
        <p:txBody>
          <a:bodyPr/>
          <a:lstStyle/>
          <a:p>
            <a:fld id="{855FE213-E236-4168-874D-DA7182AD69B9}" type="slidenum">
              <a:t>13</a:t>
            </a:fld>
            <a:endParaRPr lang="en-US"/>
          </a:p>
        </p:txBody>
      </p:sp>
    </p:spTree>
    <p:extLst>
      <p:ext uri="{BB962C8B-B14F-4D97-AF65-F5344CB8AC3E}">
        <p14:creationId xmlns:p14="http://schemas.microsoft.com/office/powerpoint/2010/main" val="348159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consideration of the data so far has still been relatively discrete, at which salinities does a strain grow? But we can look at how well strains grow at different salinities as well through reaction norms. This is an example reaction norm from a strain we tested in our lab, on the x-axis we again have salinity, and on the y-axis we have the growth rate. We can see that the strain does fairly similarly across most of the range from fresh to marine salinities, but as the salinity approaches 35 ppt, the growth rate decreases and becomes more variable.</a:t>
            </a:r>
          </a:p>
        </p:txBody>
      </p:sp>
      <p:sp>
        <p:nvSpPr>
          <p:cNvPr id="4" name="Slide Number Placeholder 3"/>
          <p:cNvSpPr>
            <a:spLocks noGrp="1"/>
          </p:cNvSpPr>
          <p:nvPr>
            <p:ph type="sldNum" sz="quarter" idx="5"/>
          </p:nvPr>
        </p:nvSpPr>
        <p:spPr/>
        <p:txBody>
          <a:bodyPr/>
          <a:lstStyle/>
          <a:p>
            <a:fld id="{855FE213-E236-4168-874D-DA7182AD69B9}" type="slidenum">
              <a:t>14</a:t>
            </a:fld>
            <a:endParaRPr lang="en-US"/>
          </a:p>
        </p:txBody>
      </p:sp>
    </p:spTree>
    <p:extLst>
      <p:ext uri="{BB962C8B-B14F-4D97-AF65-F5344CB8AC3E}">
        <p14:creationId xmlns:p14="http://schemas.microsoft.com/office/powerpoint/2010/main" val="5120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consideration of the data so far has still been relatively discrete, at which salinities does a strain grow? But we can look at how well strains grow at different salinities as well through reaction norms. This is an example reaction norm from a strain we tested in our lab, on the x-axis we again have salinity, and on the y-axis we have the growth rate. We can see that the strain does fairly similarly across most of the range from fresh to marine salinities, but as the salinity approaches 35 ppt, the growth rate decreases and becomes more variable.</a:t>
            </a:r>
          </a:p>
        </p:txBody>
      </p:sp>
      <p:sp>
        <p:nvSpPr>
          <p:cNvPr id="4" name="Slide Number Placeholder 3"/>
          <p:cNvSpPr>
            <a:spLocks noGrp="1"/>
          </p:cNvSpPr>
          <p:nvPr>
            <p:ph type="sldNum" sz="quarter" idx="5"/>
          </p:nvPr>
        </p:nvSpPr>
        <p:spPr/>
        <p:txBody>
          <a:bodyPr/>
          <a:lstStyle/>
          <a:p>
            <a:fld id="{855FE213-E236-4168-874D-DA7182AD69B9}" type="slidenum">
              <a:t>15</a:t>
            </a:fld>
            <a:endParaRPr lang="en-US"/>
          </a:p>
        </p:txBody>
      </p:sp>
    </p:spTree>
    <p:extLst>
      <p:ext uri="{BB962C8B-B14F-4D97-AF65-F5344CB8AC3E}">
        <p14:creationId xmlns:p14="http://schemas.microsoft.com/office/powerpoint/2010/main" val="2716364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the other hand, if we look at the maximum salinity at which growth was observed, a considerable number of strains can be found growing above 35 ppt. It is worth noting that the scale on the x-axis has changed from a maximum around 50 ppt to well over 200 ppt. Interestingly, several terrestrial strains have maximum salinities above that of the hypersaline strains for which we have data. And several marine strains have maximum salinities below those typically associated with marine environments.</a:t>
            </a:r>
          </a:p>
        </p:txBody>
      </p:sp>
      <p:sp>
        <p:nvSpPr>
          <p:cNvPr id="4" name="Slide Number Placeholder 3"/>
          <p:cNvSpPr>
            <a:spLocks noGrp="1"/>
          </p:cNvSpPr>
          <p:nvPr>
            <p:ph type="sldNum" sz="quarter" idx="5"/>
          </p:nvPr>
        </p:nvSpPr>
        <p:spPr/>
        <p:txBody>
          <a:bodyPr/>
          <a:lstStyle/>
          <a:p>
            <a:fld id="{855FE213-E236-4168-874D-DA7182AD69B9}" type="slidenum">
              <a:t>16</a:t>
            </a:fld>
            <a:endParaRPr lang="en-US"/>
          </a:p>
        </p:txBody>
      </p:sp>
    </p:spTree>
    <p:extLst>
      <p:ext uri="{BB962C8B-B14F-4D97-AF65-F5344CB8AC3E}">
        <p14:creationId xmlns:p14="http://schemas.microsoft.com/office/powerpoint/2010/main" val="264878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5/16/2022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55515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58125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56333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7546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9036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40395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90868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87896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54487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30090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995688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5/16/2022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12999730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8.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0.sv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0.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jpeg"/><Relationship Id="rId7" Type="http://schemas.openxmlformats.org/officeDocument/2006/relationships/image" Target="../media/image6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8.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jpeg"/><Relationship Id="rId7" Type="http://schemas.openxmlformats.org/officeDocument/2006/relationships/image" Target="../media/image66.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svg"/><Relationship Id="rId10" Type="http://schemas.openxmlformats.org/officeDocument/2006/relationships/image" Target="../media/image70.gif"/><Relationship Id="rId4" Type="http://schemas.openxmlformats.org/officeDocument/2006/relationships/image" Target="../media/image63.png"/><Relationship Id="rId9" Type="http://schemas.openxmlformats.org/officeDocument/2006/relationships/image" Target="../media/image68.svg"/></Relationships>
</file>

<file path=ppt/slides/_rels/slide3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3047331"/>
          </a:xfrm>
        </p:spPr>
        <p:txBody>
          <a:bodyPr>
            <a:noAutofit/>
          </a:bodyPr>
          <a:lstStyle/>
          <a:p>
            <a:r>
              <a:rPr lang="en-US" sz="4800" dirty="0">
                <a:solidFill>
                  <a:schemeClr val="bg2">
                    <a:lumMod val="75000"/>
                  </a:schemeClr>
                </a:solidFill>
                <a:ea typeface="+mj-lt"/>
                <a:cs typeface="+mj-lt"/>
              </a:rPr>
              <a:t>Experimentally assessing the plasticity and evolution of cyanobacterial salinity tolerance</a:t>
            </a:r>
            <a:endParaRPr lang="en-US" sz="4800" dirty="0">
              <a:solidFill>
                <a:schemeClr val="bg2">
                  <a:lumMod val="75000"/>
                </a:schemeClr>
              </a:solidFill>
            </a:endParaRPr>
          </a:p>
        </p:txBody>
      </p:sp>
      <p:sp>
        <p:nvSpPr>
          <p:cNvPr id="3" name="Subtitle 2"/>
          <p:cNvSpPr>
            <a:spLocks noGrp="1"/>
          </p:cNvSpPr>
          <p:nvPr>
            <p:ph type="subTitle" idx="1"/>
          </p:nvPr>
        </p:nvSpPr>
        <p:spPr>
          <a:xfrm>
            <a:off x="1261872" y="4010722"/>
            <a:ext cx="9418320" cy="2481518"/>
          </a:xfrm>
        </p:spPr>
        <p:txBody>
          <a:bodyPr vert="horz" lIns="91440" tIns="45720" rIns="91440" bIns="45720" rtlCol="0" anchor="t">
            <a:normAutofit/>
          </a:bodyPr>
          <a:lstStyle/>
          <a:p>
            <a:pPr>
              <a:lnSpc>
                <a:spcPct val="100000"/>
              </a:lnSpc>
            </a:pPr>
            <a:r>
              <a:rPr lang="en-US" b="1" dirty="0">
                <a:solidFill>
                  <a:schemeClr val="bg2"/>
                </a:solidFill>
              </a:rPr>
              <a:t>Jennifer Reeve</a:t>
            </a:r>
            <a:r>
              <a:rPr lang="en-US" dirty="0">
                <a:solidFill>
                  <a:schemeClr val="bg2"/>
                </a:solidFill>
              </a:rPr>
              <a:t>, Boswell Wing, Christopher Greidanus, Maxwell Pashayan, Anya </a:t>
            </a:r>
            <a:r>
              <a:rPr lang="en-US" dirty="0" err="1">
                <a:solidFill>
                  <a:schemeClr val="bg2"/>
                </a:solidFill>
              </a:rPr>
              <a:t>Sukiennicki</a:t>
            </a:r>
            <a:r>
              <a:rPr lang="en-US" dirty="0">
                <a:solidFill>
                  <a:schemeClr val="bg2"/>
                </a:solidFill>
              </a:rPr>
              <a:t>, Paige Campbell</a:t>
            </a:r>
          </a:p>
          <a:p>
            <a:pPr>
              <a:lnSpc>
                <a:spcPct val="100000"/>
              </a:lnSpc>
            </a:pPr>
            <a:r>
              <a:rPr lang="en-US" dirty="0">
                <a:solidFill>
                  <a:schemeClr val="bg2"/>
                </a:solidFill>
              </a:rPr>
              <a:t>University of Colorado Boulder</a:t>
            </a:r>
          </a:p>
          <a:p>
            <a:pPr>
              <a:lnSpc>
                <a:spcPct val="100000"/>
              </a:lnSpc>
            </a:pPr>
            <a:r>
              <a:rPr lang="en-US" dirty="0" err="1">
                <a:solidFill>
                  <a:schemeClr val="bg2"/>
                </a:solidFill>
              </a:rPr>
              <a:t>AbSciCon</a:t>
            </a:r>
            <a:r>
              <a:rPr lang="en-US" dirty="0">
                <a:solidFill>
                  <a:schemeClr val="bg2"/>
                </a:solidFill>
              </a:rPr>
              <a:t> 2022 – Recent Advances, Development and New Challenges in Understanding Early Life</a:t>
            </a:r>
          </a:p>
        </p:txBody>
      </p:sp>
      <p:sp>
        <p:nvSpPr>
          <p:cNvPr id="4" name="TextBox 3">
            <a:extLst>
              <a:ext uri="{FF2B5EF4-FFF2-40B4-BE49-F238E27FC236}">
                <a16:creationId xmlns:a16="http://schemas.microsoft.com/office/drawing/2014/main" id="{41D4FF73-1C97-D022-83E9-CD79FC5114BA}"/>
              </a:ext>
            </a:extLst>
          </p:cNvPr>
          <p:cNvSpPr txBox="1"/>
          <p:nvPr/>
        </p:nvSpPr>
        <p:spPr>
          <a:xfrm>
            <a:off x="453656" y="1771"/>
            <a:ext cx="9379688" cy="461665"/>
          </a:xfrm>
          <a:prstGeom prst="rect">
            <a:avLst/>
          </a:prstGeom>
          <a:solidFill>
            <a:schemeClr val="accent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Slides available as PDF or PPTX at: </a:t>
            </a:r>
            <a:r>
              <a:rPr lang="en-US" sz="2400" b="1" dirty="0"/>
              <a:t>https://bit.ly/39Dk1Kc</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A77A-2261-47CE-8ADE-B55B1794045A}"/>
              </a:ext>
            </a:extLst>
          </p:cNvPr>
          <p:cNvSpPr>
            <a:spLocks noGrp="1"/>
          </p:cNvSpPr>
          <p:nvPr>
            <p:ph type="title"/>
          </p:nvPr>
        </p:nvSpPr>
        <p:spPr/>
        <p:txBody>
          <a:bodyPr>
            <a:normAutofit fontScale="90000"/>
          </a:bodyPr>
          <a:lstStyle/>
          <a:p>
            <a:r>
              <a:rPr lang="en-US"/>
              <a:t>We surveyed the literature to develop a database of cyanobacterial responses to changes in salinity</a:t>
            </a:r>
          </a:p>
        </p:txBody>
      </p:sp>
      <p:pic>
        <p:nvPicPr>
          <p:cNvPr id="4" name="Picture 4" descr="Text&#10;&#10;Description automatically generated">
            <a:extLst>
              <a:ext uri="{FF2B5EF4-FFF2-40B4-BE49-F238E27FC236}">
                <a16:creationId xmlns:a16="http://schemas.microsoft.com/office/drawing/2014/main" id="{4DAA4F33-0DE0-0399-A445-00D8A0CC9930}"/>
              </a:ext>
            </a:extLst>
          </p:cNvPr>
          <p:cNvPicPr>
            <a:picLocks noGrp="1" noChangeAspect="1"/>
          </p:cNvPicPr>
          <p:nvPr>
            <p:ph idx="1"/>
          </p:nvPr>
        </p:nvPicPr>
        <p:blipFill>
          <a:blip r:embed="rId3"/>
          <a:stretch>
            <a:fillRect/>
          </a:stretch>
        </p:blipFill>
        <p:spPr>
          <a:xfrm>
            <a:off x="7906482" y="6144124"/>
            <a:ext cx="3336964" cy="525367"/>
          </a:xfrm>
        </p:spPr>
      </p:pic>
      <p:pic>
        <p:nvPicPr>
          <p:cNvPr id="5" name="Picture 5">
            <a:extLst>
              <a:ext uri="{FF2B5EF4-FFF2-40B4-BE49-F238E27FC236}">
                <a16:creationId xmlns:a16="http://schemas.microsoft.com/office/drawing/2014/main" id="{4504A2C6-8E85-7000-26B9-2B413C9E9C96}"/>
              </a:ext>
            </a:extLst>
          </p:cNvPr>
          <p:cNvPicPr>
            <a:picLocks noChangeAspect="1"/>
          </p:cNvPicPr>
          <p:nvPr/>
        </p:nvPicPr>
        <p:blipFill>
          <a:blip r:embed="rId4"/>
          <a:stretch>
            <a:fillRect/>
          </a:stretch>
        </p:blipFill>
        <p:spPr>
          <a:xfrm>
            <a:off x="8460954" y="4339756"/>
            <a:ext cx="2743200" cy="859260"/>
          </a:xfrm>
          <a:prstGeom prst="rect">
            <a:avLst/>
          </a:prstGeom>
        </p:spPr>
      </p:pic>
      <p:pic>
        <p:nvPicPr>
          <p:cNvPr id="6" name="Picture 6" descr="Text&#10;&#10;Description automatically generated">
            <a:extLst>
              <a:ext uri="{FF2B5EF4-FFF2-40B4-BE49-F238E27FC236}">
                <a16:creationId xmlns:a16="http://schemas.microsoft.com/office/drawing/2014/main" id="{F8C13391-E40C-8024-750F-1051647DA816}"/>
              </a:ext>
            </a:extLst>
          </p:cNvPr>
          <p:cNvPicPr>
            <a:picLocks noChangeAspect="1"/>
          </p:cNvPicPr>
          <p:nvPr/>
        </p:nvPicPr>
        <p:blipFill>
          <a:blip r:embed="rId5"/>
          <a:stretch>
            <a:fillRect/>
          </a:stretch>
        </p:blipFill>
        <p:spPr>
          <a:xfrm>
            <a:off x="8378328" y="3718580"/>
            <a:ext cx="2743200" cy="393996"/>
          </a:xfrm>
          <a:prstGeom prst="rect">
            <a:avLst/>
          </a:prstGeom>
        </p:spPr>
      </p:pic>
      <p:pic>
        <p:nvPicPr>
          <p:cNvPr id="7" name="Picture 7" descr="Text&#10;&#10;Description automatically generated">
            <a:extLst>
              <a:ext uri="{FF2B5EF4-FFF2-40B4-BE49-F238E27FC236}">
                <a16:creationId xmlns:a16="http://schemas.microsoft.com/office/drawing/2014/main" id="{24911581-BF2F-167D-017A-FD1B47280EBB}"/>
              </a:ext>
            </a:extLst>
          </p:cNvPr>
          <p:cNvPicPr>
            <a:picLocks noChangeAspect="1"/>
          </p:cNvPicPr>
          <p:nvPr/>
        </p:nvPicPr>
        <p:blipFill>
          <a:blip r:embed="rId6"/>
          <a:stretch>
            <a:fillRect/>
          </a:stretch>
        </p:blipFill>
        <p:spPr>
          <a:xfrm>
            <a:off x="154429" y="6109669"/>
            <a:ext cx="2743200" cy="595881"/>
          </a:xfrm>
          <a:prstGeom prst="rect">
            <a:avLst/>
          </a:prstGeom>
        </p:spPr>
      </p:pic>
      <p:pic>
        <p:nvPicPr>
          <p:cNvPr id="8" name="Picture 8" descr="Text&#10;&#10;Description automatically generated">
            <a:extLst>
              <a:ext uri="{FF2B5EF4-FFF2-40B4-BE49-F238E27FC236}">
                <a16:creationId xmlns:a16="http://schemas.microsoft.com/office/drawing/2014/main" id="{6A5B370A-225A-3B56-0444-FB8BDF363C2E}"/>
              </a:ext>
            </a:extLst>
          </p:cNvPr>
          <p:cNvPicPr>
            <a:picLocks noChangeAspect="1"/>
          </p:cNvPicPr>
          <p:nvPr/>
        </p:nvPicPr>
        <p:blipFill>
          <a:blip r:embed="rId7"/>
          <a:stretch>
            <a:fillRect/>
          </a:stretch>
        </p:blipFill>
        <p:spPr>
          <a:xfrm>
            <a:off x="6845147" y="5425411"/>
            <a:ext cx="4221296" cy="432286"/>
          </a:xfrm>
          <a:prstGeom prst="rect">
            <a:avLst/>
          </a:prstGeom>
        </p:spPr>
      </p:pic>
      <p:pic>
        <p:nvPicPr>
          <p:cNvPr id="9" name="Picture 9">
            <a:extLst>
              <a:ext uri="{FF2B5EF4-FFF2-40B4-BE49-F238E27FC236}">
                <a16:creationId xmlns:a16="http://schemas.microsoft.com/office/drawing/2014/main" id="{C8BE0AB1-086D-56C7-9151-04D9EE7ACDDB}"/>
              </a:ext>
            </a:extLst>
          </p:cNvPr>
          <p:cNvPicPr>
            <a:picLocks noChangeAspect="1"/>
          </p:cNvPicPr>
          <p:nvPr/>
        </p:nvPicPr>
        <p:blipFill>
          <a:blip r:embed="rId8"/>
          <a:stretch>
            <a:fillRect/>
          </a:stretch>
        </p:blipFill>
        <p:spPr>
          <a:xfrm>
            <a:off x="198304" y="4952910"/>
            <a:ext cx="2743200" cy="679554"/>
          </a:xfrm>
          <a:prstGeom prst="rect">
            <a:avLst/>
          </a:prstGeom>
        </p:spPr>
      </p:pic>
      <p:pic>
        <p:nvPicPr>
          <p:cNvPr id="10" name="Picture 10" descr="Text&#10;&#10;Description automatically generated">
            <a:extLst>
              <a:ext uri="{FF2B5EF4-FFF2-40B4-BE49-F238E27FC236}">
                <a16:creationId xmlns:a16="http://schemas.microsoft.com/office/drawing/2014/main" id="{6669E40B-CD31-9037-93B9-808870FD56BD}"/>
              </a:ext>
            </a:extLst>
          </p:cNvPr>
          <p:cNvPicPr>
            <a:picLocks noChangeAspect="1"/>
          </p:cNvPicPr>
          <p:nvPr/>
        </p:nvPicPr>
        <p:blipFill>
          <a:blip r:embed="rId9"/>
          <a:stretch>
            <a:fillRect/>
          </a:stretch>
        </p:blipFill>
        <p:spPr>
          <a:xfrm>
            <a:off x="152400" y="4006933"/>
            <a:ext cx="2743200" cy="496664"/>
          </a:xfrm>
          <a:prstGeom prst="rect">
            <a:avLst/>
          </a:prstGeom>
        </p:spPr>
      </p:pic>
      <p:pic>
        <p:nvPicPr>
          <p:cNvPr id="11" name="Picture 11" descr="Text&#10;&#10;Description automatically generated">
            <a:extLst>
              <a:ext uri="{FF2B5EF4-FFF2-40B4-BE49-F238E27FC236}">
                <a16:creationId xmlns:a16="http://schemas.microsoft.com/office/drawing/2014/main" id="{ACE78FDC-018F-40C7-7F1E-F0D75B321C6C}"/>
              </a:ext>
            </a:extLst>
          </p:cNvPr>
          <p:cNvPicPr>
            <a:picLocks noChangeAspect="1"/>
          </p:cNvPicPr>
          <p:nvPr/>
        </p:nvPicPr>
        <p:blipFill>
          <a:blip r:embed="rId10"/>
          <a:stretch>
            <a:fillRect/>
          </a:stretch>
        </p:blipFill>
        <p:spPr>
          <a:xfrm>
            <a:off x="308472" y="2940904"/>
            <a:ext cx="2743200" cy="737493"/>
          </a:xfrm>
          <a:prstGeom prst="rect">
            <a:avLst/>
          </a:prstGeom>
        </p:spPr>
      </p:pic>
      <p:pic>
        <p:nvPicPr>
          <p:cNvPr id="12" name="Picture 12" descr="Text&#10;&#10;Description automatically generated">
            <a:extLst>
              <a:ext uri="{FF2B5EF4-FFF2-40B4-BE49-F238E27FC236}">
                <a16:creationId xmlns:a16="http://schemas.microsoft.com/office/drawing/2014/main" id="{D1CE17BA-1F21-997C-9332-62F07E6787AC}"/>
              </a:ext>
            </a:extLst>
          </p:cNvPr>
          <p:cNvPicPr>
            <a:picLocks noChangeAspect="1"/>
          </p:cNvPicPr>
          <p:nvPr/>
        </p:nvPicPr>
        <p:blipFill>
          <a:blip r:embed="rId11"/>
          <a:stretch>
            <a:fillRect/>
          </a:stretch>
        </p:blipFill>
        <p:spPr>
          <a:xfrm>
            <a:off x="8325147" y="2754949"/>
            <a:ext cx="2743200" cy="966767"/>
          </a:xfrm>
          <a:prstGeom prst="rect">
            <a:avLst/>
          </a:prstGeom>
        </p:spPr>
      </p:pic>
      <p:pic>
        <p:nvPicPr>
          <p:cNvPr id="13" name="Picture 13">
            <a:extLst>
              <a:ext uri="{FF2B5EF4-FFF2-40B4-BE49-F238E27FC236}">
                <a16:creationId xmlns:a16="http://schemas.microsoft.com/office/drawing/2014/main" id="{8D69EE0A-45F9-7AA3-40DB-62C509E559FA}"/>
              </a:ext>
            </a:extLst>
          </p:cNvPr>
          <p:cNvPicPr>
            <a:picLocks noChangeAspect="1"/>
          </p:cNvPicPr>
          <p:nvPr/>
        </p:nvPicPr>
        <p:blipFill>
          <a:blip r:embed="rId12"/>
          <a:stretch>
            <a:fillRect/>
          </a:stretch>
        </p:blipFill>
        <p:spPr>
          <a:xfrm>
            <a:off x="8378327" y="2120037"/>
            <a:ext cx="2743200" cy="561445"/>
          </a:xfrm>
          <a:prstGeom prst="rect">
            <a:avLst/>
          </a:prstGeom>
        </p:spPr>
      </p:pic>
      <p:pic>
        <p:nvPicPr>
          <p:cNvPr id="14" name="Picture 14" descr="Text&#10;&#10;Description automatically generated">
            <a:extLst>
              <a:ext uri="{FF2B5EF4-FFF2-40B4-BE49-F238E27FC236}">
                <a16:creationId xmlns:a16="http://schemas.microsoft.com/office/drawing/2014/main" id="{D9F4BF3B-DED0-1725-DF74-5509A918940D}"/>
              </a:ext>
            </a:extLst>
          </p:cNvPr>
          <p:cNvPicPr>
            <a:picLocks noChangeAspect="1"/>
          </p:cNvPicPr>
          <p:nvPr/>
        </p:nvPicPr>
        <p:blipFill>
          <a:blip r:embed="rId13"/>
          <a:stretch>
            <a:fillRect/>
          </a:stretch>
        </p:blipFill>
        <p:spPr>
          <a:xfrm>
            <a:off x="3530906" y="1813980"/>
            <a:ext cx="2743200" cy="439101"/>
          </a:xfrm>
          <a:prstGeom prst="rect">
            <a:avLst/>
          </a:prstGeom>
        </p:spPr>
      </p:pic>
      <p:pic>
        <p:nvPicPr>
          <p:cNvPr id="15" name="Picture 15" descr="Text&#10;&#10;Description automatically generated">
            <a:extLst>
              <a:ext uri="{FF2B5EF4-FFF2-40B4-BE49-F238E27FC236}">
                <a16:creationId xmlns:a16="http://schemas.microsoft.com/office/drawing/2014/main" id="{9881CAFA-7BB3-5B3D-EDB4-F270887ED136}"/>
              </a:ext>
            </a:extLst>
          </p:cNvPr>
          <p:cNvPicPr>
            <a:picLocks noChangeAspect="1"/>
          </p:cNvPicPr>
          <p:nvPr/>
        </p:nvPicPr>
        <p:blipFill>
          <a:blip r:embed="rId14"/>
          <a:stretch>
            <a:fillRect/>
          </a:stretch>
        </p:blipFill>
        <p:spPr>
          <a:xfrm>
            <a:off x="308472" y="1811163"/>
            <a:ext cx="2743200" cy="867047"/>
          </a:xfrm>
          <a:prstGeom prst="rect">
            <a:avLst/>
          </a:prstGeom>
        </p:spPr>
      </p:pic>
      <p:pic>
        <p:nvPicPr>
          <p:cNvPr id="16" name="Picture 16" descr="Text&#10;&#10;Description automatically generated">
            <a:extLst>
              <a:ext uri="{FF2B5EF4-FFF2-40B4-BE49-F238E27FC236}">
                <a16:creationId xmlns:a16="http://schemas.microsoft.com/office/drawing/2014/main" id="{2B5CDFED-84CB-C8E2-108A-D84E41B68A3A}"/>
              </a:ext>
            </a:extLst>
          </p:cNvPr>
          <p:cNvPicPr>
            <a:picLocks noChangeAspect="1"/>
          </p:cNvPicPr>
          <p:nvPr/>
        </p:nvPicPr>
        <p:blipFill>
          <a:blip r:embed="rId15"/>
          <a:stretch>
            <a:fillRect/>
          </a:stretch>
        </p:blipFill>
        <p:spPr>
          <a:xfrm>
            <a:off x="4724400" y="3157065"/>
            <a:ext cx="2743200" cy="543869"/>
          </a:xfrm>
          <a:prstGeom prst="rect">
            <a:avLst/>
          </a:prstGeom>
        </p:spPr>
      </p:pic>
      <p:pic>
        <p:nvPicPr>
          <p:cNvPr id="17" name="Picture 17" descr="Graphical user interface, text&#10;&#10;Description automatically generated">
            <a:extLst>
              <a:ext uri="{FF2B5EF4-FFF2-40B4-BE49-F238E27FC236}">
                <a16:creationId xmlns:a16="http://schemas.microsoft.com/office/drawing/2014/main" id="{D26C37FB-CCD5-7BD4-FE05-F724A233F07A}"/>
              </a:ext>
            </a:extLst>
          </p:cNvPr>
          <p:cNvPicPr>
            <a:picLocks noChangeAspect="1"/>
          </p:cNvPicPr>
          <p:nvPr/>
        </p:nvPicPr>
        <p:blipFill>
          <a:blip r:embed="rId16"/>
          <a:stretch>
            <a:fillRect/>
          </a:stretch>
        </p:blipFill>
        <p:spPr>
          <a:xfrm>
            <a:off x="4724400" y="3142338"/>
            <a:ext cx="2743200" cy="573325"/>
          </a:xfrm>
          <a:prstGeom prst="rect">
            <a:avLst/>
          </a:prstGeom>
        </p:spPr>
      </p:pic>
      <p:pic>
        <p:nvPicPr>
          <p:cNvPr id="18" name="Picture 18" descr="A picture containing text, indoor&#10;&#10;Description automatically generated">
            <a:extLst>
              <a:ext uri="{FF2B5EF4-FFF2-40B4-BE49-F238E27FC236}">
                <a16:creationId xmlns:a16="http://schemas.microsoft.com/office/drawing/2014/main" id="{35B5CCFA-1A34-556A-9410-6982F3A5DE51}"/>
              </a:ext>
            </a:extLst>
          </p:cNvPr>
          <p:cNvPicPr>
            <a:picLocks noChangeAspect="1"/>
          </p:cNvPicPr>
          <p:nvPr/>
        </p:nvPicPr>
        <p:blipFill>
          <a:blip r:embed="rId17"/>
          <a:stretch>
            <a:fillRect/>
          </a:stretch>
        </p:blipFill>
        <p:spPr>
          <a:xfrm>
            <a:off x="4724400" y="3042887"/>
            <a:ext cx="2743200" cy="772227"/>
          </a:xfrm>
          <a:prstGeom prst="rect">
            <a:avLst/>
          </a:prstGeom>
        </p:spPr>
      </p:pic>
      <p:pic>
        <p:nvPicPr>
          <p:cNvPr id="19" name="Picture 19" descr="Text&#10;&#10;Description automatically generated">
            <a:extLst>
              <a:ext uri="{FF2B5EF4-FFF2-40B4-BE49-F238E27FC236}">
                <a16:creationId xmlns:a16="http://schemas.microsoft.com/office/drawing/2014/main" id="{1BB91081-A7C6-CE1C-2712-F7DBFAF5AB44}"/>
              </a:ext>
            </a:extLst>
          </p:cNvPr>
          <p:cNvPicPr>
            <a:picLocks noChangeAspect="1"/>
          </p:cNvPicPr>
          <p:nvPr/>
        </p:nvPicPr>
        <p:blipFill>
          <a:blip r:embed="rId18"/>
          <a:stretch>
            <a:fillRect/>
          </a:stretch>
        </p:blipFill>
        <p:spPr>
          <a:xfrm>
            <a:off x="5821604" y="1177917"/>
            <a:ext cx="2743200" cy="1105298"/>
          </a:xfrm>
          <a:prstGeom prst="rect">
            <a:avLst/>
          </a:prstGeom>
        </p:spPr>
      </p:pic>
      <p:pic>
        <p:nvPicPr>
          <p:cNvPr id="20" name="Picture 20" descr="Text&#10;&#10;Description automatically generated">
            <a:extLst>
              <a:ext uri="{FF2B5EF4-FFF2-40B4-BE49-F238E27FC236}">
                <a16:creationId xmlns:a16="http://schemas.microsoft.com/office/drawing/2014/main" id="{7485949C-D467-E505-FB67-429946525806}"/>
              </a:ext>
            </a:extLst>
          </p:cNvPr>
          <p:cNvPicPr>
            <a:picLocks noChangeAspect="1"/>
          </p:cNvPicPr>
          <p:nvPr/>
        </p:nvPicPr>
        <p:blipFill>
          <a:blip r:embed="rId19"/>
          <a:stretch>
            <a:fillRect/>
          </a:stretch>
        </p:blipFill>
        <p:spPr>
          <a:xfrm>
            <a:off x="7515340" y="3181760"/>
            <a:ext cx="2743200" cy="549564"/>
          </a:xfrm>
          <a:prstGeom prst="rect">
            <a:avLst/>
          </a:prstGeom>
        </p:spPr>
      </p:pic>
      <p:pic>
        <p:nvPicPr>
          <p:cNvPr id="21" name="Picture 21" descr="Text&#10;&#10;Description automatically generated">
            <a:extLst>
              <a:ext uri="{FF2B5EF4-FFF2-40B4-BE49-F238E27FC236}">
                <a16:creationId xmlns:a16="http://schemas.microsoft.com/office/drawing/2014/main" id="{9BB58AD9-28F7-9958-4637-7692BD576C82}"/>
              </a:ext>
            </a:extLst>
          </p:cNvPr>
          <p:cNvPicPr>
            <a:picLocks noChangeAspect="1"/>
          </p:cNvPicPr>
          <p:nvPr/>
        </p:nvPicPr>
        <p:blipFill>
          <a:blip r:embed="rId20"/>
          <a:stretch>
            <a:fillRect/>
          </a:stretch>
        </p:blipFill>
        <p:spPr>
          <a:xfrm>
            <a:off x="5786162" y="6068755"/>
            <a:ext cx="2743200" cy="672588"/>
          </a:xfrm>
          <a:prstGeom prst="rect">
            <a:avLst/>
          </a:prstGeom>
        </p:spPr>
      </p:pic>
      <p:pic>
        <p:nvPicPr>
          <p:cNvPr id="22" name="Picture 22" descr="Text&#10;&#10;Description automatically generated">
            <a:extLst>
              <a:ext uri="{FF2B5EF4-FFF2-40B4-BE49-F238E27FC236}">
                <a16:creationId xmlns:a16="http://schemas.microsoft.com/office/drawing/2014/main" id="{12B430C6-E179-6E34-103F-DCF7E613146C}"/>
              </a:ext>
            </a:extLst>
          </p:cNvPr>
          <p:cNvPicPr>
            <a:picLocks noChangeAspect="1"/>
          </p:cNvPicPr>
          <p:nvPr/>
        </p:nvPicPr>
        <p:blipFill>
          <a:blip r:embed="rId21"/>
          <a:stretch>
            <a:fillRect/>
          </a:stretch>
        </p:blipFill>
        <p:spPr>
          <a:xfrm>
            <a:off x="3411236" y="5916573"/>
            <a:ext cx="2743200" cy="492079"/>
          </a:xfrm>
          <a:prstGeom prst="rect">
            <a:avLst/>
          </a:prstGeom>
        </p:spPr>
      </p:pic>
      <p:pic>
        <p:nvPicPr>
          <p:cNvPr id="23" name="Picture 23" descr="Text&#10;&#10;Description automatically generated">
            <a:extLst>
              <a:ext uri="{FF2B5EF4-FFF2-40B4-BE49-F238E27FC236}">
                <a16:creationId xmlns:a16="http://schemas.microsoft.com/office/drawing/2014/main" id="{79C8A2A3-AA32-FDFE-1747-016203FA24EE}"/>
              </a:ext>
            </a:extLst>
          </p:cNvPr>
          <p:cNvPicPr>
            <a:picLocks noChangeAspect="1"/>
          </p:cNvPicPr>
          <p:nvPr/>
        </p:nvPicPr>
        <p:blipFill>
          <a:blip r:embed="rId22"/>
          <a:stretch>
            <a:fillRect/>
          </a:stretch>
        </p:blipFill>
        <p:spPr>
          <a:xfrm>
            <a:off x="602255" y="5643116"/>
            <a:ext cx="2743200" cy="345743"/>
          </a:xfrm>
          <a:prstGeom prst="rect">
            <a:avLst/>
          </a:prstGeom>
        </p:spPr>
      </p:pic>
      <p:pic>
        <p:nvPicPr>
          <p:cNvPr id="24" name="Picture 24" descr="Graphical user interface, text&#10;&#10;Description automatically generated">
            <a:extLst>
              <a:ext uri="{FF2B5EF4-FFF2-40B4-BE49-F238E27FC236}">
                <a16:creationId xmlns:a16="http://schemas.microsoft.com/office/drawing/2014/main" id="{C2A40EA3-CD41-CCD7-D518-B9E8989ADA76}"/>
              </a:ext>
            </a:extLst>
          </p:cNvPr>
          <p:cNvPicPr>
            <a:picLocks noChangeAspect="1"/>
          </p:cNvPicPr>
          <p:nvPr/>
        </p:nvPicPr>
        <p:blipFill>
          <a:blip r:embed="rId23"/>
          <a:stretch>
            <a:fillRect/>
          </a:stretch>
        </p:blipFill>
        <p:spPr>
          <a:xfrm>
            <a:off x="8423135" y="1458407"/>
            <a:ext cx="2743200" cy="702527"/>
          </a:xfrm>
          <a:prstGeom prst="rect">
            <a:avLst/>
          </a:prstGeom>
        </p:spPr>
      </p:pic>
      <p:pic>
        <p:nvPicPr>
          <p:cNvPr id="25" name="Picture 25" descr="Graphical user interface, text, application&#10;&#10;Description automatically generated">
            <a:extLst>
              <a:ext uri="{FF2B5EF4-FFF2-40B4-BE49-F238E27FC236}">
                <a16:creationId xmlns:a16="http://schemas.microsoft.com/office/drawing/2014/main" id="{0F5345A4-8020-44D8-347C-D720744F1560}"/>
              </a:ext>
            </a:extLst>
          </p:cNvPr>
          <p:cNvPicPr>
            <a:picLocks noChangeAspect="1"/>
          </p:cNvPicPr>
          <p:nvPr/>
        </p:nvPicPr>
        <p:blipFill>
          <a:blip r:embed="rId24"/>
          <a:stretch>
            <a:fillRect/>
          </a:stretch>
        </p:blipFill>
        <p:spPr>
          <a:xfrm>
            <a:off x="5642472" y="2285133"/>
            <a:ext cx="2743200" cy="580119"/>
          </a:xfrm>
          <a:prstGeom prst="rect">
            <a:avLst/>
          </a:prstGeom>
        </p:spPr>
      </p:pic>
      <p:pic>
        <p:nvPicPr>
          <p:cNvPr id="26" name="Picture 26" descr="Text&#10;&#10;Description automatically generated">
            <a:extLst>
              <a:ext uri="{FF2B5EF4-FFF2-40B4-BE49-F238E27FC236}">
                <a16:creationId xmlns:a16="http://schemas.microsoft.com/office/drawing/2014/main" id="{7CF44A61-4573-88D6-AB1A-5F5074083363}"/>
              </a:ext>
            </a:extLst>
          </p:cNvPr>
          <p:cNvPicPr>
            <a:picLocks noChangeAspect="1"/>
          </p:cNvPicPr>
          <p:nvPr/>
        </p:nvPicPr>
        <p:blipFill>
          <a:blip r:embed="rId25"/>
          <a:stretch>
            <a:fillRect/>
          </a:stretch>
        </p:blipFill>
        <p:spPr>
          <a:xfrm>
            <a:off x="1602954" y="3510912"/>
            <a:ext cx="2743200" cy="533911"/>
          </a:xfrm>
          <a:prstGeom prst="rect">
            <a:avLst/>
          </a:prstGeom>
        </p:spPr>
      </p:pic>
      <p:pic>
        <p:nvPicPr>
          <p:cNvPr id="27" name="Picture 27" descr="Text&#10;&#10;Description automatically generated">
            <a:extLst>
              <a:ext uri="{FF2B5EF4-FFF2-40B4-BE49-F238E27FC236}">
                <a16:creationId xmlns:a16="http://schemas.microsoft.com/office/drawing/2014/main" id="{B47E1C35-1463-2A38-8796-FE73A1F693AC}"/>
              </a:ext>
            </a:extLst>
          </p:cNvPr>
          <p:cNvPicPr>
            <a:picLocks noChangeAspect="1"/>
          </p:cNvPicPr>
          <p:nvPr/>
        </p:nvPicPr>
        <p:blipFill>
          <a:blip r:embed="rId26"/>
          <a:stretch>
            <a:fillRect/>
          </a:stretch>
        </p:blipFill>
        <p:spPr>
          <a:xfrm>
            <a:off x="5477219" y="3822751"/>
            <a:ext cx="2743200" cy="497801"/>
          </a:xfrm>
          <a:prstGeom prst="rect">
            <a:avLst/>
          </a:prstGeom>
        </p:spPr>
      </p:pic>
      <p:pic>
        <p:nvPicPr>
          <p:cNvPr id="28" name="Picture 28" descr="Text&#10;&#10;Description automatically generated">
            <a:extLst>
              <a:ext uri="{FF2B5EF4-FFF2-40B4-BE49-F238E27FC236}">
                <a16:creationId xmlns:a16="http://schemas.microsoft.com/office/drawing/2014/main" id="{1884E86B-E649-D62A-F9D5-988FE0666023}"/>
              </a:ext>
            </a:extLst>
          </p:cNvPr>
          <p:cNvPicPr>
            <a:picLocks noChangeAspect="1"/>
          </p:cNvPicPr>
          <p:nvPr/>
        </p:nvPicPr>
        <p:blipFill>
          <a:blip r:embed="rId27"/>
          <a:stretch>
            <a:fillRect/>
          </a:stretch>
        </p:blipFill>
        <p:spPr>
          <a:xfrm>
            <a:off x="8286520" y="1109436"/>
            <a:ext cx="2743200" cy="452718"/>
          </a:xfrm>
          <a:prstGeom prst="rect">
            <a:avLst/>
          </a:prstGeom>
        </p:spPr>
      </p:pic>
      <p:pic>
        <p:nvPicPr>
          <p:cNvPr id="29" name="Picture 29" descr="Text&#10;&#10;Description automatically generated">
            <a:extLst>
              <a:ext uri="{FF2B5EF4-FFF2-40B4-BE49-F238E27FC236}">
                <a16:creationId xmlns:a16="http://schemas.microsoft.com/office/drawing/2014/main" id="{DD970530-D304-F430-C445-11BB108D35FE}"/>
              </a:ext>
            </a:extLst>
          </p:cNvPr>
          <p:cNvPicPr>
            <a:picLocks noChangeAspect="1"/>
          </p:cNvPicPr>
          <p:nvPr/>
        </p:nvPicPr>
        <p:blipFill>
          <a:blip r:embed="rId28"/>
          <a:stretch>
            <a:fillRect/>
          </a:stretch>
        </p:blipFill>
        <p:spPr>
          <a:xfrm>
            <a:off x="3044328" y="4098576"/>
            <a:ext cx="2743200" cy="313379"/>
          </a:xfrm>
          <a:prstGeom prst="rect">
            <a:avLst/>
          </a:prstGeom>
        </p:spPr>
      </p:pic>
      <p:pic>
        <p:nvPicPr>
          <p:cNvPr id="30" name="Picture 30" descr="Text&#10;&#10;Description automatically generated">
            <a:extLst>
              <a:ext uri="{FF2B5EF4-FFF2-40B4-BE49-F238E27FC236}">
                <a16:creationId xmlns:a16="http://schemas.microsoft.com/office/drawing/2014/main" id="{F6B9C690-17AD-BE9F-EDCB-4FD463584DEB}"/>
              </a:ext>
            </a:extLst>
          </p:cNvPr>
          <p:cNvPicPr>
            <a:picLocks noChangeAspect="1"/>
          </p:cNvPicPr>
          <p:nvPr/>
        </p:nvPicPr>
        <p:blipFill>
          <a:blip r:embed="rId29"/>
          <a:stretch>
            <a:fillRect/>
          </a:stretch>
        </p:blipFill>
        <p:spPr>
          <a:xfrm>
            <a:off x="3374834" y="2820969"/>
            <a:ext cx="2743200" cy="610134"/>
          </a:xfrm>
          <a:prstGeom prst="rect">
            <a:avLst/>
          </a:prstGeom>
        </p:spPr>
      </p:pic>
      <p:pic>
        <p:nvPicPr>
          <p:cNvPr id="31" name="Picture 31" descr="Text&#10;&#10;Description automatically generated">
            <a:extLst>
              <a:ext uri="{FF2B5EF4-FFF2-40B4-BE49-F238E27FC236}">
                <a16:creationId xmlns:a16="http://schemas.microsoft.com/office/drawing/2014/main" id="{04AF04A5-3B2C-25D3-20F7-4BE84D372D96}"/>
              </a:ext>
            </a:extLst>
          </p:cNvPr>
          <p:cNvPicPr>
            <a:picLocks noChangeAspect="1"/>
          </p:cNvPicPr>
          <p:nvPr/>
        </p:nvPicPr>
        <p:blipFill>
          <a:blip r:embed="rId30"/>
          <a:stretch>
            <a:fillRect/>
          </a:stretch>
        </p:blipFill>
        <p:spPr>
          <a:xfrm>
            <a:off x="3172858" y="2453092"/>
            <a:ext cx="2743200" cy="244202"/>
          </a:xfrm>
          <a:prstGeom prst="rect">
            <a:avLst/>
          </a:prstGeom>
        </p:spPr>
      </p:pic>
      <p:pic>
        <p:nvPicPr>
          <p:cNvPr id="32" name="Picture 32" descr="Text&#10;&#10;Description automatically generated">
            <a:extLst>
              <a:ext uri="{FF2B5EF4-FFF2-40B4-BE49-F238E27FC236}">
                <a16:creationId xmlns:a16="http://schemas.microsoft.com/office/drawing/2014/main" id="{12E3090F-4AF0-8A71-E227-44F47CA7EADA}"/>
              </a:ext>
            </a:extLst>
          </p:cNvPr>
          <p:cNvPicPr>
            <a:picLocks noChangeAspect="1"/>
          </p:cNvPicPr>
          <p:nvPr/>
        </p:nvPicPr>
        <p:blipFill>
          <a:blip r:embed="rId31"/>
          <a:stretch>
            <a:fillRect/>
          </a:stretch>
        </p:blipFill>
        <p:spPr>
          <a:xfrm>
            <a:off x="2438400" y="4515116"/>
            <a:ext cx="2743200" cy="398369"/>
          </a:xfrm>
          <a:prstGeom prst="rect">
            <a:avLst/>
          </a:prstGeom>
        </p:spPr>
      </p:pic>
      <p:pic>
        <p:nvPicPr>
          <p:cNvPr id="33" name="Picture 33" descr="Graphical user interface, text&#10;&#10;Description automatically generated">
            <a:extLst>
              <a:ext uri="{FF2B5EF4-FFF2-40B4-BE49-F238E27FC236}">
                <a16:creationId xmlns:a16="http://schemas.microsoft.com/office/drawing/2014/main" id="{A27D571D-4C42-ACD1-4B37-31332C5A5B44}"/>
              </a:ext>
            </a:extLst>
          </p:cNvPr>
          <p:cNvPicPr>
            <a:picLocks noChangeAspect="1"/>
          </p:cNvPicPr>
          <p:nvPr/>
        </p:nvPicPr>
        <p:blipFill>
          <a:blip r:embed="rId32"/>
          <a:stretch>
            <a:fillRect/>
          </a:stretch>
        </p:blipFill>
        <p:spPr>
          <a:xfrm>
            <a:off x="5504761" y="4454712"/>
            <a:ext cx="2743200" cy="610985"/>
          </a:xfrm>
          <a:prstGeom prst="rect">
            <a:avLst/>
          </a:prstGeom>
        </p:spPr>
      </p:pic>
      <p:pic>
        <p:nvPicPr>
          <p:cNvPr id="34" name="Picture 34" descr="Text&#10;&#10;Description automatically generated">
            <a:extLst>
              <a:ext uri="{FF2B5EF4-FFF2-40B4-BE49-F238E27FC236}">
                <a16:creationId xmlns:a16="http://schemas.microsoft.com/office/drawing/2014/main" id="{F9C56AD5-567F-EEB4-A2B1-D66FE795DB31}"/>
              </a:ext>
            </a:extLst>
          </p:cNvPr>
          <p:cNvPicPr>
            <a:picLocks noChangeAspect="1"/>
          </p:cNvPicPr>
          <p:nvPr/>
        </p:nvPicPr>
        <p:blipFill>
          <a:blip r:embed="rId33"/>
          <a:stretch>
            <a:fillRect/>
          </a:stretch>
        </p:blipFill>
        <p:spPr>
          <a:xfrm>
            <a:off x="3723701" y="5132544"/>
            <a:ext cx="2743200" cy="724237"/>
          </a:xfrm>
          <a:prstGeom prst="rect">
            <a:avLst/>
          </a:prstGeom>
        </p:spPr>
      </p:pic>
      <p:pic>
        <p:nvPicPr>
          <p:cNvPr id="35" name="Picture 35" descr="Text&#10;&#10;Description automatically generated">
            <a:extLst>
              <a:ext uri="{FF2B5EF4-FFF2-40B4-BE49-F238E27FC236}">
                <a16:creationId xmlns:a16="http://schemas.microsoft.com/office/drawing/2014/main" id="{1879FF75-2211-1C65-66A1-F5B396BF6C47}"/>
              </a:ext>
            </a:extLst>
          </p:cNvPr>
          <p:cNvPicPr>
            <a:picLocks noChangeAspect="1"/>
          </p:cNvPicPr>
          <p:nvPr/>
        </p:nvPicPr>
        <p:blipFill>
          <a:blip r:embed="rId34"/>
          <a:stretch>
            <a:fillRect/>
          </a:stretch>
        </p:blipFill>
        <p:spPr>
          <a:xfrm>
            <a:off x="2950065" y="6374639"/>
            <a:ext cx="2743200" cy="403281"/>
          </a:xfrm>
          <a:prstGeom prst="rect">
            <a:avLst/>
          </a:prstGeom>
        </p:spPr>
      </p:pic>
      <p:graphicFrame>
        <p:nvGraphicFramePr>
          <p:cNvPr id="36" name="Table 36">
            <a:extLst>
              <a:ext uri="{FF2B5EF4-FFF2-40B4-BE49-F238E27FC236}">
                <a16:creationId xmlns:a16="http://schemas.microsoft.com/office/drawing/2014/main" id="{705E7227-A560-8DE7-572C-7CBF6E167326}"/>
              </a:ext>
            </a:extLst>
          </p:cNvPr>
          <p:cNvGraphicFramePr>
            <a:graphicFrameLocks noGrp="1"/>
          </p:cNvGraphicFramePr>
          <p:nvPr>
            <p:extLst>
              <p:ext uri="{D42A27DB-BD31-4B8C-83A1-F6EECF244321}">
                <p14:modId xmlns:p14="http://schemas.microsoft.com/office/powerpoint/2010/main" val="2025630253"/>
              </p:ext>
            </p:extLst>
          </p:nvPr>
        </p:nvGraphicFramePr>
        <p:xfrm>
          <a:off x="0" y="2434683"/>
          <a:ext cx="11281616" cy="1942170"/>
        </p:xfrm>
        <a:graphic>
          <a:graphicData uri="http://schemas.openxmlformats.org/drawingml/2006/table">
            <a:tbl>
              <a:tblPr firstRow="1" bandRow="1">
                <a:tableStyleId>{69C7853C-536D-4A76-A0AE-DD22124D55A5}</a:tableStyleId>
              </a:tblPr>
              <a:tblGrid>
                <a:gridCol w="2820404">
                  <a:extLst>
                    <a:ext uri="{9D8B030D-6E8A-4147-A177-3AD203B41FA5}">
                      <a16:colId xmlns:a16="http://schemas.microsoft.com/office/drawing/2014/main" val="1884254824"/>
                    </a:ext>
                  </a:extLst>
                </a:gridCol>
                <a:gridCol w="2820404">
                  <a:extLst>
                    <a:ext uri="{9D8B030D-6E8A-4147-A177-3AD203B41FA5}">
                      <a16:colId xmlns:a16="http://schemas.microsoft.com/office/drawing/2014/main" val="1088616703"/>
                    </a:ext>
                  </a:extLst>
                </a:gridCol>
                <a:gridCol w="2820404">
                  <a:extLst>
                    <a:ext uri="{9D8B030D-6E8A-4147-A177-3AD203B41FA5}">
                      <a16:colId xmlns:a16="http://schemas.microsoft.com/office/drawing/2014/main" val="1420196429"/>
                    </a:ext>
                  </a:extLst>
                </a:gridCol>
                <a:gridCol w="2820404">
                  <a:extLst>
                    <a:ext uri="{9D8B030D-6E8A-4147-A177-3AD203B41FA5}">
                      <a16:colId xmlns:a16="http://schemas.microsoft.com/office/drawing/2014/main" val="1532202690"/>
                    </a:ext>
                  </a:extLst>
                </a:gridCol>
              </a:tblGrid>
              <a:tr h="1133707">
                <a:tc>
                  <a:txBody>
                    <a:bodyPr/>
                    <a:lstStyle/>
                    <a:p>
                      <a:pPr algn="ctr"/>
                      <a:r>
                        <a:rPr lang="en-US" sz="3200" dirty="0">
                          <a:solidFill>
                            <a:schemeClr val="tx2"/>
                          </a:solidFill>
                        </a:rPr>
                        <a:t>Papers</a:t>
                      </a:r>
                    </a:p>
                  </a:txBody>
                  <a:tcPr/>
                </a:tc>
                <a:tc>
                  <a:txBody>
                    <a:bodyPr/>
                    <a:lstStyle/>
                    <a:p>
                      <a:pPr algn="ctr"/>
                      <a:r>
                        <a:rPr lang="en-US" sz="3200" dirty="0">
                          <a:solidFill>
                            <a:schemeClr val="tx2"/>
                          </a:solidFill>
                        </a:rPr>
                        <a:t>Species</a:t>
                      </a:r>
                    </a:p>
                  </a:txBody>
                  <a:tcPr/>
                </a:tc>
                <a:tc>
                  <a:txBody>
                    <a:bodyPr/>
                    <a:lstStyle/>
                    <a:p>
                      <a:pPr lvl="0" algn="ctr">
                        <a:buNone/>
                      </a:pPr>
                      <a:r>
                        <a:rPr lang="en-US" sz="3200" dirty="0">
                          <a:solidFill>
                            <a:schemeClr val="tx2"/>
                          </a:solidFill>
                        </a:rPr>
                        <a:t>Growth rates</a:t>
                      </a:r>
                    </a:p>
                  </a:txBody>
                  <a:tcPr/>
                </a:tc>
                <a:tc>
                  <a:txBody>
                    <a:bodyPr/>
                    <a:lstStyle/>
                    <a:p>
                      <a:pPr lvl="0" algn="ctr">
                        <a:buNone/>
                      </a:pPr>
                      <a:r>
                        <a:rPr lang="en-US" sz="3200" dirty="0">
                          <a:solidFill>
                            <a:schemeClr val="tx2"/>
                          </a:solidFill>
                        </a:rPr>
                        <a:t>Salinity range</a:t>
                      </a:r>
                    </a:p>
                  </a:txBody>
                  <a:tcPr/>
                </a:tc>
                <a:extLst>
                  <a:ext uri="{0D108BD9-81ED-4DB2-BD59-A6C34878D82A}">
                    <a16:rowId xmlns:a16="http://schemas.microsoft.com/office/drawing/2014/main" val="1832920726"/>
                  </a:ext>
                </a:extLst>
              </a:tr>
              <a:tr h="808463">
                <a:tc>
                  <a:txBody>
                    <a:bodyPr/>
                    <a:lstStyle/>
                    <a:p>
                      <a:pPr algn="ctr"/>
                      <a:r>
                        <a:rPr lang="en-US" sz="3200" dirty="0">
                          <a:solidFill>
                            <a:schemeClr val="tx2"/>
                          </a:solidFill>
                        </a:rPr>
                        <a:t>&gt; 20</a:t>
                      </a:r>
                    </a:p>
                  </a:txBody>
                  <a:tcPr/>
                </a:tc>
                <a:tc>
                  <a:txBody>
                    <a:bodyPr/>
                    <a:lstStyle/>
                    <a:p>
                      <a:pPr algn="ctr"/>
                      <a:r>
                        <a:rPr lang="en-US" sz="3200" dirty="0">
                          <a:solidFill>
                            <a:schemeClr val="tx2"/>
                          </a:solidFill>
                        </a:rPr>
                        <a:t>&gt; 75</a:t>
                      </a:r>
                      <a:endParaRPr lang="en-US" sz="3200" dirty="0">
                        <a:solidFill>
                          <a:schemeClr val="bg2"/>
                        </a:solidFill>
                      </a:endParaRPr>
                    </a:p>
                  </a:txBody>
                  <a:tcPr/>
                </a:tc>
                <a:tc>
                  <a:txBody>
                    <a:bodyPr/>
                    <a:lstStyle/>
                    <a:p>
                      <a:pPr lvl="0" algn="ctr">
                        <a:buNone/>
                      </a:pPr>
                      <a:r>
                        <a:rPr lang="en-US" sz="3200" dirty="0">
                          <a:solidFill>
                            <a:schemeClr val="tx2"/>
                          </a:solidFill>
                        </a:rPr>
                        <a:t>&gt; 1000</a:t>
                      </a:r>
                    </a:p>
                  </a:txBody>
                  <a:tcPr/>
                </a:tc>
                <a:tc>
                  <a:txBody>
                    <a:bodyPr/>
                    <a:lstStyle/>
                    <a:p>
                      <a:pPr lvl="0" algn="ctr">
                        <a:buNone/>
                      </a:pPr>
                      <a:r>
                        <a:rPr lang="en-US" sz="3200" dirty="0">
                          <a:solidFill>
                            <a:schemeClr val="tx2"/>
                          </a:solidFill>
                        </a:rPr>
                        <a:t>0 – 230 ppt</a:t>
                      </a:r>
                    </a:p>
                  </a:txBody>
                  <a:tcPr/>
                </a:tc>
                <a:extLst>
                  <a:ext uri="{0D108BD9-81ED-4DB2-BD59-A6C34878D82A}">
                    <a16:rowId xmlns:a16="http://schemas.microsoft.com/office/drawing/2014/main" val="2558202423"/>
                  </a:ext>
                </a:extLst>
              </a:tr>
            </a:tbl>
          </a:graphicData>
        </a:graphic>
      </p:graphicFrame>
    </p:spTree>
    <p:extLst>
      <p:ext uri="{BB962C8B-B14F-4D97-AF65-F5344CB8AC3E}">
        <p14:creationId xmlns:p14="http://schemas.microsoft.com/office/powerpoint/2010/main" val="392668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27FAAC-D605-DE58-5FBE-371941299FA3}"/>
              </a:ext>
            </a:extLst>
          </p:cNvPr>
          <p:cNvSpPr>
            <a:spLocks noGrp="1"/>
          </p:cNvSpPr>
          <p:nvPr>
            <p:ph type="title" idx="4294967295"/>
          </p:nvPr>
        </p:nvSpPr>
        <p:spPr>
          <a:xfrm>
            <a:off x="53898" y="63190"/>
            <a:ext cx="9813070" cy="761999"/>
          </a:xfrm>
          <a:prstGeom prst="roundRect">
            <a:avLst/>
          </a:prstGeom>
          <a:solidFill>
            <a:schemeClr val="accent2">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Does habitat predict salinity tolerance?</a:t>
            </a:r>
          </a:p>
        </p:txBody>
      </p:sp>
    </p:spTree>
    <p:extLst>
      <p:ext uri="{BB962C8B-B14F-4D97-AF65-F5344CB8AC3E}">
        <p14:creationId xmlns:p14="http://schemas.microsoft.com/office/powerpoint/2010/main" val="208904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9212C779-2AF8-C96F-15F3-2245F1C58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0854" y="836806"/>
            <a:ext cx="8002856" cy="6002142"/>
          </a:xfrm>
          <a:prstGeom prst="rect">
            <a:avLst/>
          </a:prstGeom>
        </p:spPr>
      </p:pic>
      <p:sp>
        <p:nvSpPr>
          <p:cNvPr id="7" name="Title 6">
            <a:extLst>
              <a:ext uri="{FF2B5EF4-FFF2-40B4-BE49-F238E27FC236}">
                <a16:creationId xmlns:a16="http://schemas.microsoft.com/office/drawing/2014/main" id="{5A27FAAC-D605-DE58-5FBE-371941299FA3}"/>
              </a:ext>
            </a:extLst>
          </p:cNvPr>
          <p:cNvSpPr>
            <a:spLocks noGrp="1"/>
          </p:cNvSpPr>
          <p:nvPr>
            <p:ph type="title" idx="4294967295"/>
          </p:nvPr>
        </p:nvSpPr>
        <p:spPr>
          <a:xfrm>
            <a:off x="53898" y="63190"/>
            <a:ext cx="9813070" cy="761999"/>
          </a:xfrm>
          <a:prstGeom prst="roundRect">
            <a:avLst/>
          </a:prstGeom>
          <a:solidFill>
            <a:schemeClr val="accent2">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Does habitat predict salinity tolerance?</a:t>
            </a:r>
          </a:p>
        </p:txBody>
      </p:sp>
    </p:spTree>
    <p:extLst>
      <p:ext uri="{BB962C8B-B14F-4D97-AF65-F5344CB8AC3E}">
        <p14:creationId xmlns:p14="http://schemas.microsoft.com/office/powerpoint/2010/main" val="147184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44AB7C65-E832-D54D-F442-B8FF98EC19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5279" y="833322"/>
            <a:ext cx="8012148" cy="6009111"/>
          </a:xfrm>
          <a:prstGeom prst="rect">
            <a:avLst/>
          </a:prstGeom>
        </p:spPr>
      </p:pic>
      <p:sp>
        <p:nvSpPr>
          <p:cNvPr id="4" name="Title 3">
            <a:extLst>
              <a:ext uri="{FF2B5EF4-FFF2-40B4-BE49-F238E27FC236}">
                <a16:creationId xmlns:a16="http://schemas.microsoft.com/office/drawing/2014/main" id="{462580F5-EA55-017D-69DF-4C4AD43306E5}"/>
              </a:ext>
            </a:extLst>
          </p:cNvPr>
          <p:cNvSpPr>
            <a:spLocks noGrp="1"/>
          </p:cNvSpPr>
          <p:nvPr>
            <p:ph type="title" idx="4294967295"/>
          </p:nvPr>
        </p:nvSpPr>
        <p:spPr>
          <a:xfrm>
            <a:off x="53898" y="63190"/>
            <a:ext cx="9813070" cy="761999"/>
          </a:xfrm>
          <a:prstGeom prst="roundRect">
            <a:avLst/>
          </a:prstGeom>
          <a:solidFill>
            <a:schemeClr val="accent2">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Does habitat predict salinity tolerance?</a:t>
            </a:r>
          </a:p>
        </p:txBody>
      </p:sp>
    </p:spTree>
    <p:extLst>
      <p:ext uri="{BB962C8B-B14F-4D97-AF65-F5344CB8AC3E}">
        <p14:creationId xmlns:p14="http://schemas.microsoft.com/office/powerpoint/2010/main" val="234288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FFD47EF-E040-43E1-4131-9FA0693AEAC8}"/>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
        <p:nvSpPr>
          <p:cNvPr id="15" name="Content Placeholder 14">
            <a:extLst>
              <a:ext uri="{FF2B5EF4-FFF2-40B4-BE49-F238E27FC236}">
                <a16:creationId xmlns:a16="http://schemas.microsoft.com/office/drawing/2014/main" id="{990D423A-DDDB-E3C0-0B91-FF6651C4BF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3251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Graphic 13">
            <a:extLst>
              <a:ext uri="{FF2B5EF4-FFF2-40B4-BE49-F238E27FC236}">
                <a16:creationId xmlns:a16="http://schemas.microsoft.com/office/drawing/2014/main" id="{E3CF9624-207C-092D-3946-87198F99207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062976" y="825191"/>
            <a:ext cx="8050613" cy="6033312"/>
          </a:xfrm>
        </p:spPr>
      </p:pic>
      <p:sp>
        <p:nvSpPr>
          <p:cNvPr id="8" name="Title 7">
            <a:extLst>
              <a:ext uri="{FF2B5EF4-FFF2-40B4-BE49-F238E27FC236}">
                <a16:creationId xmlns:a16="http://schemas.microsoft.com/office/drawing/2014/main" id="{8FFD47EF-E040-43E1-4131-9FA0693AEAC8}"/>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val="264190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4717CF9C-2912-D806-E1F2-323BDBC85B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175" y="820546"/>
            <a:ext cx="7776210" cy="6034663"/>
          </a:xfrm>
          <a:prstGeom prst="rect">
            <a:avLst/>
          </a:prstGeom>
        </p:spPr>
      </p:pic>
      <p:sp>
        <p:nvSpPr>
          <p:cNvPr id="7" name="Title 6">
            <a:extLst>
              <a:ext uri="{FF2B5EF4-FFF2-40B4-BE49-F238E27FC236}">
                <a16:creationId xmlns:a16="http://schemas.microsoft.com/office/drawing/2014/main" id="{BCADC811-6F85-0FE2-DDE0-BE69B0CE430F}"/>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TextBox 2">
            <a:extLst>
              <a:ext uri="{FF2B5EF4-FFF2-40B4-BE49-F238E27FC236}">
                <a16:creationId xmlns:a16="http://schemas.microsoft.com/office/drawing/2014/main" id="{F4A7AD05-02A6-1A0A-4CCD-7808C329940B}"/>
              </a:ext>
            </a:extLst>
          </p:cNvPr>
          <p:cNvSpPr txBox="1"/>
          <p:nvPr/>
        </p:nvSpPr>
        <p:spPr>
          <a:xfrm>
            <a:off x="7415345" y="825109"/>
            <a:ext cx="2566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1. Sánchez-Baracaldo et. al. 2005</a:t>
            </a:r>
            <a:endParaRPr lang="en-US" sz="1200"/>
          </a:p>
          <a:p>
            <a:r>
              <a:rPr lang="en-US" sz="1200" dirty="0">
                <a:ea typeface="+mn-lt"/>
                <a:cs typeface="+mn-lt"/>
              </a:rPr>
              <a:t>2. Uyeda et. al. 2016</a:t>
            </a:r>
          </a:p>
          <a:p>
            <a:r>
              <a:rPr lang="en-US" sz="1200" dirty="0">
                <a:ea typeface="+mn-lt"/>
                <a:cs typeface="+mn-lt"/>
              </a:rPr>
              <a:t>3. Sánchez-Baracaldo et. al. 2017</a:t>
            </a:r>
          </a:p>
        </p:txBody>
      </p:sp>
    </p:spTree>
    <p:extLst>
      <p:ext uri="{BB962C8B-B14F-4D97-AF65-F5344CB8AC3E}">
        <p14:creationId xmlns:p14="http://schemas.microsoft.com/office/powerpoint/2010/main" val="166812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4717CF9C-2912-D806-E1F2-323BDBC85B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175" y="820546"/>
            <a:ext cx="7776211" cy="6034663"/>
          </a:xfrm>
          <a:prstGeom prst="rect">
            <a:avLst/>
          </a:prstGeom>
        </p:spPr>
      </p:pic>
      <p:sp>
        <p:nvSpPr>
          <p:cNvPr id="7" name="Title 6">
            <a:extLst>
              <a:ext uri="{FF2B5EF4-FFF2-40B4-BE49-F238E27FC236}">
                <a16:creationId xmlns:a16="http://schemas.microsoft.com/office/drawing/2014/main" id="{BCADC811-6F85-0FE2-DDE0-BE69B0CE430F}"/>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TextBox 2">
            <a:extLst>
              <a:ext uri="{FF2B5EF4-FFF2-40B4-BE49-F238E27FC236}">
                <a16:creationId xmlns:a16="http://schemas.microsoft.com/office/drawing/2014/main" id="{F4A7AD05-02A6-1A0A-4CCD-7808C329940B}"/>
              </a:ext>
            </a:extLst>
          </p:cNvPr>
          <p:cNvSpPr txBox="1"/>
          <p:nvPr/>
        </p:nvSpPr>
        <p:spPr>
          <a:xfrm>
            <a:off x="7415345" y="825109"/>
            <a:ext cx="2566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1. Sánchez-Baracaldo et. al. 2005</a:t>
            </a:r>
            <a:endParaRPr lang="en-US" sz="1200"/>
          </a:p>
          <a:p>
            <a:r>
              <a:rPr lang="en-US" sz="1200" dirty="0">
                <a:ea typeface="+mn-lt"/>
                <a:cs typeface="+mn-lt"/>
              </a:rPr>
              <a:t>2. Uyeda et. al. 2016</a:t>
            </a:r>
          </a:p>
          <a:p>
            <a:r>
              <a:rPr lang="en-US" sz="1200" dirty="0">
                <a:ea typeface="+mn-lt"/>
                <a:cs typeface="+mn-lt"/>
              </a:rPr>
              <a:t>3. Sánchez-Baracaldo et. al. 2017</a:t>
            </a:r>
          </a:p>
        </p:txBody>
      </p:sp>
    </p:spTree>
    <p:extLst>
      <p:ext uri="{BB962C8B-B14F-4D97-AF65-F5344CB8AC3E}">
        <p14:creationId xmlns:p14="http://schemas.microsoft.com/office/powerpoint/2010/main" val="4021889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4717CF9C-2912-D806-E1F2-323BDBC85B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175" y="820546"/>
            <a:ext cx="7776211" cy="6034663"/>
          </a:xfrm>
          <a:prstGeom prst="rect">
            <a:avLst/>
          </a:prstGeom>
        </p:spPr>
      </p:pic>
      <p:sp>
        <p:nvSpPr>
          <p:cNvPr id="7" name="Title 6">
            <a:extLst>
              <a:ext uri="{FF2B5EF4-FFF2-40B4-BE49-F238E27FC236}">
                <a16:creationId xmlns:a16="http://schemas.microsoft.com/office/drawing/2014/main" id="{BCADC811-6F85-0FE2-DDE0-BE69B0CE430F}"/>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TextBox 2">
            <a:extLst>
              <a:ext uri="{FF2B5EF4-FFF2-40B4-BE49-F238E27FC236}">
                <a16:creationId xmlns:a16="http://schemas.microsoft.com/office/drawing/2014/main" id="{F4A7AD05-02A6-1A0A-4CCD-7808C329940B}"/>
              </a:ext>
            </a:extLst>
          </p:cNvPr>
          <p:cNvSpPr txBox="1"/>
          <p:nvPr/>
        </p:nvSpPr>
        <p:spPr>
          <a:xfrm>
            <a:off x="7415345" y="825109"/>
            <a:ext cx="2566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1. Sánchez-Baracaldo et. al. 2005</a:t>
            </a:r>
            <a:endParaRPr lang="en-US" sz="1200"/>
          </a:p>
          <a:p>
            <a:r>
              <a:rPr lang="en-US" sz="1200" dirty="0">
                <a:ea typeface="+mn-lt"/>
                <a:cs typeface="+mn-lt"/>
              </a:rPr>
              <a:t>2. Uyeda et. al. 2016</a:t>
            </a:r>
          </a:p>
          <a:p>
            <a:r>
              <a:rPr lang="en-US" sz="1200" dirty="0">
                <a:ea typeface="+mn-lt"/>
                <a:cs typeface="+mn-lt"/>
              </a:rPr>
              <a:t>3. Sánchez-Baracaldo et. al. 2017</a:t>
            </a:r>
          </a:p>
        </p:txBody>
      </p:sp>
      <p:pic>
        <p:nvPicPr>
          <p:cNvPr id="6" name="Graphic 7">
            <a:extLst>
              <a:ext uri="{FF2B5EF4-FFF2-40B4-BE49-F238E27FC236}">
                <a16:creationId xmlns:a16="http://schemas.microsoft.com/office/drawing/2014/main" id="{290BE97E-A545-D4DA-E5CC-415B8EACB8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0192" y="1335127"/>
            <a:ext cx="5731029" cy="4300653"/>
          </a:xfrm>
          <a:prstGeom prst="rect">
            <a:avLst/>
          </a:prstGeom>
        </p:spPr>
      </p:pic>
      <p:sp>
        <p:nvSpPr>
          <p:cNvPr id="8" name="Rectangle 7">
            <a:extLst>
              <a:ext uri="{FF2B5EF4-FFF2-40B4-BE49-F238E27FC236}">
                <a16:creationId xmlns:a16="http://schemas.microsoft.com/office/drawing/2014/main" id="{4030EBB4-3092-ADF6-F47D-91D1A1D2BC34}"/>
              </a:ext>
            </a:extLst>
          </p:cNvPr>
          <p:cNvSpPr/>
          <p:nvPr/>
        </p:nvSpPr>
        <p:spPr>
          <a:xfrm>
            <a:off x="6096000" y="1333500"/>
            <a:ext cx="5734050" cy="43053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38C972-3CBA-7294-7CE3-99E00D27E5D5}"/>
              </a:ext>
            </a:extLst>
          </p:cNvPr>
          <p:cNvSpPr txBox="1"/>
          <p:nvPr/>
        </p:nvSpPr>
        <p:spPr>
          <a:xfrm>
            <a:off x="7023643" y="1332803"/>
            <a:ext cx="3883644"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terrestrial reaction norm</a:t>
            </a:r>
          </a:p>
        </p:txBody>
      </p:sp>
    </p:spTree>
    <p:extLst>
      <p:ext uri="{BB962C8B-B14F-4D97-AF65-F5344CB8AC3E}">
        <p14:creationId xmlns:p14="http://schemas.microsoft.com/office/powerpoint/2010/main" val="444897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4717CF9C-2912-D806-E1F2-323BDBC85B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175" y="820546"/>
            <a:ext cx="7776212" cy="6034665"/>
          </a:xfrm>
          <a:prstGeom prst="rect">
            <a:avLst/>
          </a:prstGeom>
        </p:spPr>
      </p:pic>
      <p:sp>
        <p:nvSpPr>
          <p:cNvPr id="7" name="Title 6">
            <a:extLst>
              <a:ext uri="{FF2B5EF4-FFF2-40B4-BE49-F238E27FC236}">
                <a16:creationId xmlns:a16="http://schemas.microsoft.com/office/drawing/2014/main" id="{BCADC811-6F85-0FE2-DDE0-BE69B0CE430F}"/>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TextBox 2">
            <a:extLst>
              <a:ext uri="{FF2B5EF4-FFF2-40B4-BE49-F238E27FC236}">
                <a16:creationId xmlns:a16="http://schemas.microsoft.com/office/drawing/2014/main" id="{74214BA8-D5CE-5CB9-C1FB-B5FEBDE23828}"/>
              </a:ext>
            </a:extLst>
          </p:cNvPr>
          <p:cNvSpPr txBox="1"/>
          <p:nvPr/>
        </p:nvSpPr>
        <p:spPr>
          <a:xfrm>
            <a:off x="7415345" y="825109"/>
            <a:ext cx="2566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1. Sánchez-Baracaldo et. al. 2005</a:t>
            </a:r>
            <a:endParaRPr lang="en-US" sz="1200"/>
          </a:p>
          <a:p>
            <a:r>
              <a:rPr lang="en-US" sz="1200" dirty="0">
                <a:ea typeface="+mn-lt"/>
                <a:cs typeface="+mn-lt"/>
              </a:rPr>
              <a:t>2. Uyeda et. al. 2016</a:t>
            </a:r>
          </a:p>
          <a:p>
            <a:r>
              <a:rPr lang="en-US" sz="1200" dirty="0">
                <a:ea typeface="+mn-lt"/>
                <a:cs typeface="+mn-lt"/>
              </a:rPr>
              <a:t>3. Sánchez-Baracaldo et. al. 2017</a:t>
            </a:r>
          </a:p>
        </p:txBody>
      </p:sp>
      <p:pic>
        <p:nvPicPr>
          <p:cNvPr id="6" name="Graphic 7">
            <a:extLst>
              <a:ext uri="{FF2B5EF4-FFF2-40B4-BE49-F238E27FC236}">
                <a16:creationId xmlns:a16="http://schemas.microsoft.com/office/drawing/2014/main" id="{290BE97E-A545-D4DA-E5CC-415B8EACB8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0192" y="1336318"/>
            <a:ext cx="5731029" cy="4298271"/>
          </a:xfrm>
          <a:prstGeom prst="rect">
            <a:avLst/>
          </a:prstGeom>
        </p:spPr>
      </p:pic>
      <p:sp>
        <p:nvSpPr>
          <p:cNvPr id="8" name="Rectangle 7">
            <a:extLst>
              <a:ext uri="{FF2B5EF4-FFF2-40B4-BE49-F238E27FC236}">
                <a16:creationId xmlns:a16="http://schemas.microsoft.com/office/drawing/2014/main" id="{4030EBB4-3092-ADF6-F47D-91D1A1D2BC34}"/>
              </a:ext>
            </a:extLst>
          </p:cNvPr>
          <p:cNvSpPr/>
          <p:nvPr/>
        </p:nvSpPr>
        <p:spPr>
          <a:xfrm>
            <a:off x="6096000" y="1333500"/>
            <a:ext cx="5734050" cy="43053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8F96A46-6195-BA90-B4AC-DC7829C39FDC}"/>
              </a:ext>
            </a:extLst>
          </p:cNvPr>
          <p:cNvSpPr txBox="1"/>
          <p:nvPr/>
        </p:nvSpPr>
        <p:spPr>
          <a:xfrm>
            <a:off x="7123771" y="1332802"/>
            <a:ext cx="3676417"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brackish reaction norm</a:t>
            </a:r>
          </a:p>
        </p:txBody>
      </p:sp>
    </p:spTree>
    <p:extLst>
      <p:ext uri="{BB962C8B-B14F-4D97-AF65-F5344CB8AC3E}">
        <p14:creationId xmlns:p14="http://schemas.microsoft.com/office/powerpoint/2010/main" val="3633614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4957-F71F-6394-0F49-4741FBEDE6FA}"/>
              </a:ext>
            </a:extLst>
          </p:cNvPr>
          <p:cNvSpPr>
            <a:spLocks noGrp="1"/>
          </p:cNvSpPr>
          <p:nvPr>
            <p:ph type="title"/>
          </p:nvPr>
        </p:nvSpPr>
        <p:spPr>
          <a:xfrm>
            <a:off x="1261872" y="365760"/>
            <a:ext cx="9692640" cy="1455659"/>
          </a:xfrm>
        </p:spPr>
        <p:txBody>
          <a:bodyPr>
            <a:normAutofit/>
          </a:bodyPr>
          <a:lstStyle/>
          <a:p>
            <a:pPr>
              <a:lnSpc>
                <a:spcPct val="85000"/>
              </a:lnSpc>
            </a:pPr>
            <a:r>
              <a:rPr lang="en-US" dirty="0">
                <a:ea typeface="+mj-lt"/>
                <a:cs typeface="+mj-lt"/>
              </a:rPr>
              <a:t>Cyanobacteria and the Great Oxidation Event (GOE)</a:t>
            </a:r>
          </a:p>
        </p:txBody>
      </p:sp>
      <p:pic>
        <p:nvPicPr>
          <p:cNvPr id="4" name="Graphic 4">
            <a:extLst>
              <a:ext uri="{FF2B5EF4-FFF2-40B4-BE49-F238E27FC236}">
                <a16:creationId xmlns:a16="http://schemas.microsoft.com/office/drawing/2014/main" id="{F3155AE0-A3A4-53D1-EFDD-41F7FF2BCA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100" y="2845030"/>
            <a:ext cx="10410825" cy="2825290"/>
          </a:xfrm>
          <a:prstGeom prst="rect">
            <a:avLst/>
          </a:prstGeom>
        </p:spPr>
      </p:pic>
    </p:spTree>
    <p:extLst>
      <p:ext uri="{BB962C8B-B14F-4D97-AF65-F5344CB8AC3E}">
        <p14:creationId xmlns:p14="http://schemas.microsoft.com/office/powerpoint/2010/main" val="112831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4717CF9C-2912-D806-E1F2-323BDBC85B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175" y="820546"/>
            <a:ext cx="7776212" cy="6034665"/>
          </a:xfrm>
          <a:prstGeom prst="rect">
            <a:avLst/>
          </a:prstGeom>
        </p:spPr>
      </p:pic>
      <p:sp>
        <p:nvSpPr>
          <p:cNvPr id="7" name="Title 6">
            <a:extLst>
              <a:ext uri="{FF2B5EF4-FFF2-40B4-BE49-F238E27FC236}">
                <a16:creationId xmlns:a16="http://schemas.microsoft.com/office/drawing/2014/main" id="{BCADC811-6F85-0FE2-DDE0-BE69B0CE430F}"/>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TextBox 2">
            <a:extLst>
              <a:ext uri="{FF2B5EF4-FFF2-40B4-BE49-F238E27FC236}">
                <a16:creationId xmlns:a16="http://schemas.microsoft.com/office/drawing/2014/main" id="{440C107B-878D-8DF5-0000-A50C086DEC4D}"/>
              </a:ext>
            </a:extLst>
          </p:cNvPr>
          <p:cNvSpPr txBox="1"/>
          <p:nvPr/>
        </p:nvSpPr>
        <p:spPr>
          <a:xfrm>
            <a:off x="7415345" y="825109"/>
            <a:ext cx="2566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1. Sánchez-Baracaldo et. al. 2005</a:t>
            </a:r>
            <a:endParaRPr lang="en-US" sz="1200"/>
          </a:p>
          <a:p>
            <a:r>
              <a:rPr lang="en-US" sz="1200" dirty="0">
                <a:ea typeface="+mn-lt"/>
                <a:cs typeface="+mn-lt"/>
              </a:rPr>
              <a:t>2. Uyeda et. al. 2016</a:t>
            </a:r>
          </a:p>
          <a:p>
            <a:r>
              <a:rPr lang="en-US" sz="1200" dirty="0">
                <a:ea typeface="+mn-lt"/>
                <a:cs typeface="+mn-lt"/>
              </a:rPr>
              <a:t>3. Sánchez-Baracaldo et. al. 2017</a:t>
            </a:r>
          </a:p>
        </p:txBody>
      </p:sp>
      <p:pic>
        <p:nvPicPr>
          <p:cNvPr id="6" name="Graphic 7">
            <a:extLst>
              <a:ext uri="{FF2B5EF4-FFF2-40B4-BE49-F238E27FC236}">
                <a16:creationId xmlns:a16="http://schemas.microsoft.com/office/drawing/2014/main" id="{290BE97E-A545-D4DA-E5CC-415B8EACB8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0192" y="1336318"/>
            <a:ext cx="5731029" cy="4298271"/>
          </a:xfrm>
          <a:prstGeom prst="rect">
            <a:avLst/>
          </a:prstGeom>
        </p:spPr>
      </p:pic>
      <p:sp>
        <p:nvSpPr>
          <p:cNvPr id="8" name="Rectangle 7">
            <a:extLst>
              <a:ext uri="{FF2B5EF4-FFF2-40B4-BE49-F238E27FC236}">
                <a16:creationId xmlns:a16="http://schemas.microsoft.com/office/drawing/2014/main" id="{4030EBB4-3092-ADF6-F47D-91D1A1D2BC34}"/>
              </a:ext>
            </a:extLst>
          </p:cNvPr>
          <p:cNvSpPr/>
          <p:nvPr/>
        </p:nvSpPr>
        <p:spPr>
          <a:xfrm>
            <a:off x="6096000" y="1333500"/>
            <a:ext cx="5734050" cy="43053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B7F2F5A-0141-1BBA-664D-25B6757417E1}"/>
              </a:ext>
            </a:extLst>
          </p:cNvPr>
          <p:cNvSpPr txBox="1"/>
          <p:nvPr/>
        </p:nvSpPr>
        <p:spPr>
          <a:xfrm>
            <a:off x="7186033" y="1332803"/>
            <a:ext cx="3550269"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Expected marine reaction norm</a:t>
            </a:r>
          </a:p>
        </p:txBody>
      </p:sp>
    </p:spTree>
    <p:extLst>
      <p:ext uri="{BB962C8B-B14F-4D97-AF65-F5344CB8AC3E}">
        <p14:creationId xmlns:p14="http://schemas.microsoft.com/office/powerpoint/2010/main" val="276302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4717CF9C-2912-D806-E1F2-323BDBC85B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175" y="820546"/>
            <a:ext cx="7776212" cy="6034665"/>
          </a:xfrm>
          <a:prstGeom prst="rect">
            <a:avLst/>
          </a:prstGeom>
        </p:spPr>
      </p:pic>
      <p:sp>
        <p:nvSpPr>
          <p:cNvPr id="7" name="Title 6">
            <a:extLst>
              <a:ext uri="{FF2B5EF4-FFF2-40B4-BE49-F238E27FC236}">
                <a16:creationId xmlns:a16="http://schemas.microsoft.com/office/drawing/2014/main" id="{BCADC811-6F85-0FE2-DDE0-BE69B0CE430F}"/>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TextBox 3">
            <a:extLst>
              <a:ext uri="{FF2B5EF4-FFF2-40B4-BE49-F238E27FC236}">
                <a16:creationId xmlns:a16="http://schemas.microsoft.com/office/drawing/2014/main" id="{46450EC8-616A-DAC1-2078-04C8EE3E5CFE}"/>
              </a:ext>
            </a:extLst>
          </p:cNvPr>
          <p:cNvSpPr txBox="1"/>
          <p:nvPr/>
        </p:nvSpPr>
        <p:spPr>
          <a:xfrm>
            <a:off x="7415345" y="825109"/>
            <a:ext cx="2566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1. Sánchez-Baracaldo et. al. 2005</a:t>
            </a:r>
            <a:endParaRPr lang="en-US" sz="1200"/>
          </a:p>
          <a:p>
            <a:r>
              <a:rPr lang="en-US" sz="1200" dirty="0">
                <a:ea typeface="+mn-lt"/>
                <a:cs typeface="+mn-lt"/>
              </a:rPr>
              <a:t>2. Uyeda et. al. 2016</a:t>
            </a:r>
          </a:p>
          <a:p>
            <a:r>
              <a:rPr lang="en-US" sz="1200" dirty="0">
                <a:ea typeface="+mn-lt"/>
                <a:cs typeface="+mn-lt"/>
              </a:rPr>
              <a:t>3. Sánchez-Baracaldo et. al. 2017</a:t>
            </a:r>
          </a:p>
        </p:txBody>
      </p:sp>
      <p:pic>
        <p:nvPicPr>
          <p:cNvPr id="6" name="Graphic 7">
            <a:extLst>
              <a:ext uri="{FF2B5EF4-FFF2-40B4-BE49-F238E27FC236}">
                <a16:creationId xmlns:a16="http://schemas.microsoft.com/office/drawing/2014/main" id="{290BE97E-A545-D4DA-E5CC-415B8EACB8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0192" y="1336318"/>
            <a:ext cx="5731028" cy="4298271"/>
          </a:xfrm>
          <a:prstGeom prst="rect">
            <a:avLst/>
          </a:prstGeom>
        </p:spPr>
      </p:pic>
      <p:sp>
        <p:nvSpPr>
          <p:cNvPr id="8" name="Rectangle 7">
            <a:extLst>
              <a:ext uri="{FF2B5EF4-FFF2-40B4-BE49-F238E27FC236}">
                <a16:creationId xmlns:a16="http://schemas.microsoft.com/office/drawing/2014/main" id="{4030EBB4-3092-ADF6-F47D-91D1A1D2BC34}"/>
              </a:ext>
            </a:extLst>
          </p:cNvPr>
          <p:cNvSpPr/>
          <p:nvPr/>
        </p:nvSpPr>
        <p:spPr>
          <a:xfrm>
            <a:off x="6096000" y="1333500"/>
            <a:ext cx="5734050" cy="43053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B096B83-7ACE-0F94-DDF7-A6CDB32CF790}"/>
              </a:ext>
            </a:extLst>
          </p:cNvPr>
          <p:cNvSpPr txBox="1"/>
          <p:nvPr/>
        </p:nvSpPr>
        <p:spPr>
          <a:xfrm>
            <a:off x="6706299" y="1332802"/>
            <a:ext cx="4498819" cy="378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Low salt tolerance marine reaction norm</a:t>
            </a:r>
          </a:p>
        </p:txBody>
      </p:sp>
    </p:spTree>
    <p:extLst>
      <p:ext uri="{BB962C8B-B14F-4D97-AF65-F5344CB8AC3E}">
        <p14:creationId xmlns:p14="http://schemas.microsoft.com/office/powerpoint/2010/main" val="2939098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4717CF9C-2912-D806-E1F2-323BDBC85B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175" y="820546"/>
            <a:ext cx="7776212" cy="6034664"/>
          </a:xfrm>
          <a:prstGeom prst="rect">
            <a:avLst/>
          </a:prstGeom>
        </p:spPr>
      </p:pic>
      <p:sp>
        <p:nvSpPr>
          <p:cNvPr id="7" name="Title 6">
            <a:extLst>
              <a:ext uri="{FF2B5EF4-FFF2-40B4-BE49-F238E27FC236}">
                <a16:creationId xmlns:a16="http://schemas.microsoft.com/office/drawing/2014/main" id="{BCADC811-6F85-0FE2-DDE0-BE69B0CE430F}"/>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TextBox 2">
            <a:extLst>
              <a:ext uri="{FF2B5EF4-FFF2-40B4-BE49-F238E27FC236}">
                <a16:creationId xmlns:a16="http://schemas.microsoft.com/office/drawing/2014/main" id="{B37C3C1B-405C-CC02-2653-86526F219B61}"/>
              </a:ext>
            </a:extLst>
          </p:cNvPr>
          <p:cNvSpPr txBox="1"/>
          <p:nvPr/>
        </p:nvSpPr>
        <p:spPr>
          <a:xfrm>
            <a:off x="7415345" y="825109"/>
            <a:ext cx="2566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1. Sánchez-Baracaldo et. al. 2005</a:t>
            </a:r>
            <a:endParaRPr lang="en-US" sz="1200"/>
          </a:p>
          <a:p>
            <a:r>
              <a:rPr lang="en-US" sz="1200" dirty="0">
                <a:ea typeface="+mn-lt"/>
                <a:cs typeface="+mn-lt"/>
              </a:rPr>
              <a:t>2. Uyeda et. al. 2016</a:t>
            </a:r>
          </a:p>
          <a:p>
            <a:r>
              <a:rPr lang="en-US" sz="1200" dirty="0">
                <a:ea typeface="+mn-lt"/>
                <a:cs typeface="+mn-lt"/>
              </a:rPr>
              <a:t>3. Sánchez-Baracaldo et. al. 2017</a:t>
            </a:r>
          </a:p>
        </p:txBody>
      </p:sp>
      <p:pic>
        <p:nvPicPr>
          <p:cNvPr id="6" name="Graphic 7">
            <a:extLst>
              <a:ext uri="{FF2B5EF4-FFF2-40B4-BE49-F238E27FC236}">
                <a16:creationId xmlns:a16="http://schemas.microsoft.com/office/drawing/2014/main" id="{290BE97E-A545-D4DA-E5CC-415B8EACB8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0192" y="1336318"/>
            <a:ext cx="5731028" cy="4298271"/>
          </a:xfrm>
          <a:prstGeom prst="rect">
            <a:avLst/>
          </a:prstGeom>
        </p:spPr>
      </p:pic>
      <p:sp>
        <p:nvSpPr>
          <p:cNvPr id="2" name="TextBox 1">
            <a:extLst>
              <a:ext uri="{FF2B5EF4-FFF2-40B4-BE49-F238E27FC236}">
                <a16:creationId xmlns:a16="http://schemas.microsoft.com/office/drawing/2014/main" id="{A0EE8F95-F929-7207-8EFE-A8D227DDFC30}"/>
              </a:ext>
            </a:extLst>
          </p:cNvPr>
          <p:cNvSpPr txBox="1"/>
          <p:nvPr/>
        </p:nvSpPr>
        <p:spPr>
          <a:xfrm>
            <a:off x="6498375" y="1332337"/>
            <a:ext cx="4927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High salt tolerance terrestrial reaction norm</a:t>
            </a:r>
          </a:p>
        </p:txBody>
      </p:sp>
      <p:sp>
        <p:nvSpPr>
          <p:cNvPr id="8" name="Rectangle 7">
            <a:extLst>
              <a:ext uri="{FF2B5EF4-FFF2-40B4-BE49-F238E27FC236}">
                <a16:creationId xmlns:a16="http://schemas.microsoft.com/office/drawing/2014/main" id="{4030EBB4-3092-ADF6-F47D-91D1A1D2BC34}"/>
              </a:ext>
            </a:extLst>
          </p:cNvPr>
          <p:cNvSpPr/>
          <p:nvPr/>
        </p:nvSpPr>
        <p:spPr>
          <a:xfrm>
            <a:off x="6096000" y="1333500"/>
            <a:ext cx="5734050" cy="43053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42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Graphic 5">
            <a:extLst>
              <a:ext uri="{FF2B5EF4-FFF2-40B4-BE49-F238E27FC236}">
                <a16:creationId xmlns:a16="http://schemas.microsoft.com/office/drawing/2014/main" id="{4717CF9C-2912-D806-E1F2-323BDBC85B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175" y="820546"/>
            <a:ext cx="7776212" cy="6034665"/>
          </a:xfrm>
          <a:prstGeom prst="rect">
            <a:avLst/>
          </a:prstGeom>
        </p:spPr>
      </p:pic>
      <p:sp>
        <p:nvSpPr>
          <p:cNvPr id="7" name="Title 6">
            <a:extLst>
              <a:ext uri="{FF2B5EF4-FFF2-40B4-BE49-F238E27FC236}">
                <a16:creationId xmlns:a16="http://schemas.microsoft.com/office/drawing/2014/main" id="{BCADC811-6F85-0FE2-DDE0-BE69B0CE430F}"/>
              </a:ext>
            </a:extLst>
          </p:cNvPr>
          <p:cNvSpPr>
            <a:spLocks noGrp="1"/>
          </p:cNvSpPr>
          <p:nvPr>
            <p:ph type="title" idx="4294967295"/>
          </p:nvPr>
        </p:nvSpPr>
        <p:spPr>
          <a:xfrm>
            <a:off x="53898" y="63190"/>
            <a:ext cx="7313339" cy="761999"/>
          </a:xfrm>
          <a:prstGeom prst="roundRect">
            <a:avLst/>
          </a:prstGeom>
          <a:solidFill>
            <a:schemeClr val="accent3">
              <a:lumMod val="60000"/>
              <a:lumOff val="40000"/>
            </a:schemeClr>
          </a:solidFill>
          <a:ln w="13970" cap="flat" cmpd="sng" algn="ctr">
            <a:solidFill>
              <a:schemeClr val="tx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2"/>
                </a:solidFill>
                <a:effectLst/>
                <a:uLnTx/>
                <a:uFillTx/>
                <a:latin typeface="+mn-lt"/>
                <a:ea typeface="+mn-ea"/>
                <a:cs typeface="+mn-cs"/>
              </a:rPr>
              <a:t>Is salinity tolerance discrete?</a:t>
            </a:r>
            <a:endParaRPr kumimoji="0" lang="en-US" sz="18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TextBox 2">
            <a:extLst>
              <a:ext uri="{FF2B5EF4-FFF2-40B4-BE49-F238E27FC236}">
                <a16:creationId xmlns:a16="http://schemas.microsoft.com/office/drawing/2014/main" id="{4FC1736A-A4FA-5FE0-72BB-EB7D6FC759E9}"/>
              </a:ext>
            </a:extLst>
          </p:cNvPr>
          <p:cNvSpPr txBox="1"/>
          <p:nvPr/>
        </p:nvSpPr>
        <p:spPr>
          <a:xfrm>
            <a:off x="7415345" y="825109"/>
            <a:ext cx="2566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1. Sánchez-Baracaldo et. al. 2005</a:t>
            </a:r>
            <a:endParaRPr lang="en-US" sz="1200"/>
          </a:p>
          <a:p>
            <a:r>
              <a:rPr lang="en-US" sz="1200" dirty="0">
                <a:ea typeface="+mn-lt"/>
                <a:cs typeface="+mn-lt"/>
              </a:rPr>
              <a:t>2. Uyeda et. al. 2016</a:t>
            </a:r>
          </a:p>
          <a:p>
            <a:r>
              <a:rPr lang="en-US" sz="1200" dirty="0">
                <a:ea typeface="+mn-lt"/>
                <a:cs typeface="+mn-lt"/>
              </a:rPr>
              <a:t>3. Sánchez-Baracaldo et. al. 2017</a:t>
            </a:r>
          </a:p>
        </p:txBody>
      </p:sp>
      <p:pic>
        <p:nvPicPr>
          <p:cNvPr id="6" name="Graphic 7">
            <a:extLst>
              <a:ext uri="{FF2B5EF4-FFF2-40B4-BE49-F238E27FC236}">
                <a16:creationId xmlns:a16="http://schemas.microsoft.com/office/drawing/2014/main" id="{290BE97E-A545-D4DA-E5CC-415B8EACB8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0192" y="1336318"/>
            <a:ext cx="5731028" cy="4298271"/>
          </a:xfrm>
          <a:prstGeom prst="rect">
            <a:avLst/>
          </a:prstGeom>
        </p:spPr>
      </p:pic>
      <p:sp>
        <p:nvSpPr>
          <p:cNvPr id="8" name="Rectangle 7">
            <a:extLst>
              <a:ext uri="{FF2B5EF4-FFF2-40B4-BE49-F238E27FC236}">
                <a16:creationId xmlns:a16="http://schemas.microsoft.com/office/drawing/2014/main" id="{4030EBB4-3092-ADF6-F47D-91D1A1D2BC34}"/>
              </a:ext>
            </a:extLst>
          </p:cNvPr>
          <p:cNvSpPr/>
          <p:nvPr/>
        </p:nvSpPr>
        <p:spPr>
          <a:xfrm>
            <a:off x="6096000" y="1333500"/>
            <a:ext cx="5734050" cy="43053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0FAEA8-4A18-443A-71CF-0CA2472D70A7}"/>
              </a:ext>
            </a:extLst>
          </p:cNvPr>
          <p:cNvSpPr txBox="1"/>
          <p:nvPr/>
        </p:nvSpPr>
        <p:spPr>
          <a:xfrm>
            <a:off x="6488850" y="1332337"/>
            <a:ext cx="4927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High salt tolerance terrestrial reaction norm</a:t>
            </a:r>
          </a:p>
        </p:txBody>
      </p:sp>
    </p:spTree>
    <p:extLst>
      <p:ext uri="{BB962C8B-B14F-4D97-AF65-F5344CB8AC3E}">
        <p14:creationId xmlns:p14="http://schemas.microsoft.com/office/powerpoint/2010/main" val="3089936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94F7-7BF0-631A-EF52-174ACC75750B}"/>
              </a:ext>
            </a:extLst>
          </p:cNvPr>
          <p:cNvSpPr>
            <a:spLocks noGrp="1"/>
          </p:cNvSpPr>
          <p:nvPr>
            <p:ph type="title"/>
          </p:nvPr>
        </p:nvSpPr>
        <p:spPr/>
        <p:txBody>
          <a:bodyPr/>
          <a:lstStyle/>
          <a:p>
            <a:r>
              <a:rPr lang="en-US" dirty="0"/>
              <a:t>Research answers</a:t>
            </a:r>
          </a:p>
        </p:txBody>
      </p:sp>
      <p:sp>
        <p:nvSpPr>
          <p:cNvPr id="5" name="Title 6">
            <a:extLst>
              <a:ext uri="{FF2B5EF4-FFF2-40B4-BE49-F238E27FC236}">
                <a16:creationId xmlns:a16="http://schemas.microsoft.com/office/drawing/2014/main" id="{7B7604E5-4CDE-3143-1070-0D20E42F6894}"/>
              </a:ext>
            </a:extLst>
          </p:cNvPr>
          <p:cNvSpPr txBox="1">
            <a:spLocks/>
          </p:cNvSpPr>
          <p:nvPr/>
        </p:nvSpPr>
        <p:spPr>
          <a:xfrm>
            <a:off x="203200" y="2311090"/>
            <a:ext cx="5107720" cy="2238374"/>
          </a:xfrm>
          <a:prstGeom prst="roundRect">
            <a:avLst/>
          </a:prstGeom>
          <a:solidFill>
            <a:schemeClr val="accent2">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Does habitat predict salinity tolerance?</a:t>
            </a:r>
          </a:p>
        </p:txBody>
      </p:sp>
    </p:spTree>
    <p:extLst>
      <p:ext uri="{BB962C8B-B14F-4D97-AF65-F5344CB8AC3E}">
        <p14:creationId xmlns:p14="http://schemas.microsoft.com/office/powerpoint/2010/main" val="1335380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94F7-7BF0-631A-EF52-174ACC75750B}"/>
              </a:ext>
            </a:extLst>
          </p:cNvPr>
          <p:cNvSpPr>
            <a:spLocks noGrp="1"/>
          </p:cNvSpPr>
          <p:nvPr>
            <p:ph type="title"/>
          </p:nvPr>
        </p:nvSpPr>
        <p:spPr/>
        <p:txBody>
          <a:bodyPr/>
          <a:lstStyle/>
          <a:p>
            <a:r>
              <a:rPr lang="en-US" dirty="0"/>
              <a:t>Research answers</a:t>
            </a:r>
          </a:p>
        </p:txBody>
      </p:sp>
      <p:sp>
        <p:nvSpPr>
          <p:cNvPr id="5" name="Title 6">
            <a:extLst>
              <a:ext uri="{FF2B5EF4-FFF2-40B4-BE49-F238E27FC236}">
                <a16:creationId xmlns:a16="http://schemas.microsoft.com/office/drawing/2014/main" id="{7B7604E5-4CDE-3143-1070-0D20E42F6894}"/>
              </a:ext>
            </a:extLst>
          </p:cNvPr>
          <p:cNvSpPr txBox="1">
            <a:spLocks/>
          </p:cNvSpPr>
          <p:nvPr/>
        </p:nvSpPr>
        <p:spPr>
          <a:xfrm>
            <a:off x="203200" y="2311090"/>
            <a:ext cx="5107720" cy="2238374"/>
          </a:xfrm>
          <a:prstGeom prst="roundRect">
            <a:avLst/>
          </a:prstGeom>
          <a:solidFill>
            <a:schemeClr val="accent2">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Does habitat predict salinity tolerance?</a:t>
            </a:r>
          </a:p>
        </p:txBody>
      </p:sp>
      <p:sp>
        <p:nvSpPr>
          <p:cNvPr id="6" name="Title 6">
            <a:extLst>
              <a:ext uri="{FF2B5EF4-FFF2-40B4-BE49-F238E27FC236}">
                <a16:creationId xmlns:a16="http://schemas.microsoft.com/office/drawing/2014/main" id="{1B9457D5-4D9F-4D61-BF06-A38D6C33FC20}"/>
              </a:ext>
            </a:extLst>
          </p:cNvPr>
          <p:cNvSpPr txBox="1">
            <a:spLocks/>
          </p:cNvSpPr>
          <p:nvPr/>
        </p:nvSpPr>
        <p:spPr>
          <a:xfrm>
            <a:off x="203199" y="4844739"/>
            <a:ext cx="5107720" cy="1266824"/>
          </a:xfrm>
          <a:prstGeom prst="roundRect">
            <a:avLst/>
          </a:prstGeom>
          <a:solidFill>
            <a:schemeClr val="accent2">
              <a:lumMod val="60000"/>
              <a:lumOff val="40000"/>
            </a:schemeClr>
          </a:solidFill>
          <a:ln w="5715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Sometimes but not always</a:t>
            </a:r>
          </a:p>
        </p:txBody>
      </p:sp>
    </p:spTree>
    <p:extLst>
      <p:ext uri="{BB962C8B-B14F-4D97-AF65-F5344CB8AC3E}">
        <p14:creationId xmlns:p14="http://schemas.microsoft.com/office/powerpoint/2010/main" val="3857411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94F7-7BF0-631A-EF52-174ACC75750B}"/>
              </a:ext>
            </a:extLst>
          </p:cNvPr>
          <p:cNvSpPr>
            <a:spLocks noGrp="1"/>
          </p:cNvSpPr>
          <p:nvPr>
            <p:ph type="title"/>
          </p:nvPr>
        </p:nvSpPr>
        <p:spPr/>
        <p:txBody>
          <a:bodyPr/>
          <a:lstStyle/>
          <a:p>
            <a:r>
              <a:rPr lang="en-US" dirty="0"/>
              <a:t>Research answers</a:t>
            </a:r>
          </a:p>
        </p:txBody>
      </p:sp>
      <p:sp>
        <p:nvSpPr>
          <p:cNvPr id="5" name="Title 6">
            <a:extLst>
              <a:ext uri="{FF2B5EF4-FFF2-40B4-BE49-F238E27FC236}">
                <a16:creationId xmlns:a16="http://schemas.microsoft.com/office/drawing/2014/main" id="{7B7604E5-4CDE-3143-1070-0D20E42F6894}"/>
              </a:ext>
            </a:extLst>
          </p:cNvPr>
          <p:cNvSpPr txBox="1">
            <a:spLocks/>
          </p:cNvSpPr>
          <p:nvPr/>
        </p:nvSpPr>
        <p:spPr>
          <a:xfrm>
            <a:off x="203200" y="2311090"/>
            <a:ext cx="5107720" cy="2238374"/>
          </a:xfrm>
          <a:prstGeom prst="roundRect">
            <a:avLst/>
          </a:prstGeom>
          <a:solidFill>
            <a:schemeClr val="accent2">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Does habitat predict salinity tolerance?</a:t>
            </a:r>
          </a:p>
        </p:txBody>
      </p:sp>
      <p:sp>
        <p:nvSpPr>
          <p:cNvPr id="9" name="Title 7">
            <a:extLst>
              <a:ext uri="{FF2B5EF4-FFF2-40B4-BE49-F238E27FC236}">
                <a16:creationId xmlns:a16="http://schemas.microsoft.com/office/drawing/2014/main" id="{6FA65792-85BD-A58B-ABCB-CFE72689BDFF}"/>
              </a:ext>
            </a:extLst>
          </p:cNvPr>
          <p:cNvSpPr txBox="1">
            <a:spLocks/>
          </p:cNvSpPr>
          <p:nvPr/>
        </p:nvSpPr>
        <p:spPr>
          <a:xfrm>
            <a:off x="5969000" y="2311090"/>
            <a:ext cx="5113064" cy="2238374"/>
          </a:xfrm>
          <a:prstGeom prst="roundRect">
            <a:avLst/>
          </a:prstGeom>
          <a:solidFill>
            <a:schemeClr val="accent3">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Is salinity tolerance discrete?</a:t>
            </a:r>
            <a:endParaRPr lang="en-US" sz="1800" spc="0" dirty="0">
              <a:solidFill>
                <a:schemeClr val="tx2"/>
              </a:solidFill>
            </a:endParaRPr>
          </a:p>
        </p:txBody>
      </p:sp>
      <p:sp>
        <p:nvSpPr>
          <p:cNvPr id="6" name="Title 6">
            <a:extLst>
              <a:ext uri="{FF2B5EF4-FFF2-40B4-BE49-F238E27FC236}">
                <a16:creationId xmlns:a16="http://schemas.microsoft.com/office/drawing/2014/main" id="{1B9457D5-4D9F-4D61-BF06-A38D6C33FC20}"/>
              </a:ext>
            </a:extLst>
          </p:cNvPr>
          <p:cNvSpPr txBox="1">
            <a:spLocks/>
          </p:cNvSpPr>
          <p:nvPr/>
        </p:nvSpPr>
        <p:spPr>
          <a:xfrm>
            <a:off x="203199" y="4844739"/>
            <a:ext cx="5107720" cy="1266824"/>
          </a:xfrm>
          <a:prstGeom prst="roundRect">
            <a:avLst/>
          </a:prstGeom>
          <a:solidFill>
            <a:schemeClr val="accent2">
              <a:lumMod val="60000"/>
              <a:lumOff val="40000"/>
            </a:schemeClr>
          </a:solidFill>
          <a:ln w="5715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Sometimes but not always</a:t>
            </a:r>
          </a:p>
        </p:txBody>
      </p:sp>
    </p:spTree>
    <p:extLst>
      <p:ext uri="{BB962C8B-B14F-4D97-AF65-F5344CB8AC3E}">
        <p14:creationId xmlns:p14="http://schemas.microsoft.com/office/powerpoint/2010/main" val="3143802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94F7-7BF0-631A-EF52-174ACC75750B}"/>
              </a:ext>
            </a:extLst>
          </p:cNvPr>
          <p:cNvSpPr>
            <a:spLocks noGrp="1"/>
          </p:cNvSpPr>
          <p:nvPr>
            <p:ph type="title"/>
          </p:nvPr>
        </p:nvSpPr>
        <p:spPr/>
        <p:txBody>
          <a:bodyPr/>
          <a:lstStyle/>
          <a:p>
            <a:r>
              <a:rPr lang="en-US" dirty="0"/>
              <a:t>Research answers</a:t>
            </a:r>
          </a:p>
        </p:txBody>
      </p:sp>
      <p:sp>
        <p:nvSpPr>
          <p:cNvPr id="5" name="Title 6">
            <a:extLst>
              <a:ext uri="{FF2B5EF4-FFF2-40B4-BE49-F238E27FC236}">
                <a16:creationId xmlns:a16="http://schemas.microsoft.com/office/drawing/2014/main" id="{7B7604E5-4CDE-3143-1070-0D20E42F6894}"/>
              </a:ext>
            </a:extLst>
          </p:cNvPr>
          <p:cNvSpPr txBox="1">
            <a:spLocks/>
          </p:cNvSpPr>
          <p:nvPr/>
        </p:nvSpPr>
        <p:spPr>
          <a:xfrm>
            <a:off x="203200" y="2311090"/>
            <a:ext cx="5107720" cy="2238374"/>
          </a:xfrm>
          <a:prstGeom prst="roundRect">
            <a:avLst/>
          </a:prstGeom>
          <a:solidFill>
            <a:schemeClr val="accent2">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Does habitat predict salinity tolerance?</a:t>
            </a:r>
          </a:p>
        </p:txBody>
      </p:sp>
      <p:sp>
        <p:nvSpPr>
          <p:cNvPr id="9" name="Title 7">
            <a:extLst>
              <a:ext uri="{FF2B5EF4-FFF2-40B4-BE49-F238E27FC236}">
                <a16:creationId xmlns:a16="http://schemas.microsoft.com/office/drawing/2014/main" id="{6FA65792-85BD-A58B-ABCB-CFE72689BDFF}"/>
              </a:ext>
            </a:extLst>
          </p:cNvPr>
          <p:cNvSpPr txBox="1">
            <a:spLocks/>
          </p:cNvSpPr>
          <p:nvPr/>
        </p:nvSpPr>
        <p:spPr>
          <a:xfrm>
            <a:off x="5969000" y="2311090"/>
            <a:ext cx="5113064" cy="2238374"/>
          </a:xfrm>
          <a:prstGeom prst="roundRect">
            <a:avLst/>
          </a:prstGeom>
          <a:solidFill>
            <a:schemeClr val="accent3">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Is salinity tolerance discrete?</a:t>
            </a:r>
            <a:endParaRPr lang="en-US" sz="1800" spc="0" dirty="0">
              <a:solidFill>
                <a:schemeClr val="tx2"/>
              </a:solidFill>
            </a:endParaRPr>
          </a:p>
        </p:txBody>
      </p:sp>
      <p:sp>
        <p:nvSpPr>
          <p:cNvPr id="6" name="Title 6">
            <a:extLst>
              <a:ext uri="{FF2B5EF4-FFF2-40B4-BE49-F238E27FC236}">
                <a16:creationId xmlns:a16="http://schemas.microsoft.com/office/drawing/2014/main" id="{1B9457D5-4D9F-4D61-BF06-A38D6C33FC20}"/>
              </a:ext>
            </a:extLst>
          </p:cNvPr>
          <p:cNvSpPr txBox="1">
            <a:spLocks/>
          </p:cNvSpPr>
          <p:nvPr/>
        </p:nvSpPr>
        <p:spPr>
          <a:xfrm>
            <a:off x="203199" y="4844739"/>
            <a:ext cx="5107720" cy="1266824"/>
          </a:xfrm>
          <a:prstGeom prst="roundRect">
            <a:avLst/>
          </a:prstGeom>
          <a:solidFill>
            <a:schemeClr val="accent2">
              <a:lumMod val="60000"/>
              <a:lumOff val="40000"/>
            </a:schemeClr>
          </a:solidFill>
          <a:ln w="5715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Sometimes but not always</a:t>
            </a:r>
          </a:p>
        </p:txBody>
      </p:sp>
      <p:sp>
        <p:nvSpPr>
          <p:cNvPr id="8" name="Title 6">
            <a:extLst>
              <a:ext uri="{FF2B5EF4-FFF2-40B4-BE49-F238E27FC236}">
                <a16:creationId xmlns:a16="http://schemas.microsoft.com/office/drawing/2014/main" id="{D5EEA0C7-B262-0D09-D2CC-4BD449399E20}"/>
              </a:ext>
            </a:extLst>
          </p:cNvPr>
          <p:cNvSpPr txBox="1">
            <a:spLocks/>
          </p:cNvSpPr>
          <p:nvPr/>
        </p:nvSpPr>
        <p:spPr>
          <a:xfrm>
            <a:off x="5965824" y="4873314"/>
            <a:ext cx="5107720" cy="1266824"/>
          </a:xfrm>
          <a:prstGeom prst="roundRect">
            <a:avLst/>
          </a:prstGeom>
          <a:solidFill>
            <a:schemeClr val="accent3">
              <a:lumMod val="60000"/>
              <a:lumOff val="40000"/>
            </a:schemeClr>
          </a:solidFill>
          <a:ln w="5715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No</a:t>
            </a:r>
          </a:p>
        </p:txBody>
      </p:sp>
    </p:spTree>
    <p:extLst>
      <p:ext uri="{BB962C8B-B14F-4D97-AF65-F5344CB8AC3E}">
        <p14:creationId xmlns:p14="http://schemas.microsoft.com/office/powerpoint/2010/main" val="2605697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670E-0FBE-27C1-D2A9-01D8ADCADB75}"/>
              </a:ext>
            </a:extLst>
          </p:cNvPr>
          <p:cNvSpPr>
            <a:spLocks noGrp="1"/>
          </p:cNvSpPr>
          <p:nvPr>
            <p:ph type="title"/>
          </p:nvPr>
        </p:nvSpPr>
        <p:spPr/>
        <p:txBody>
          <a:bodyPr>
            <a:normAutofit fontScale="90000"/>
          </a:bodyPr>
          <a:lstStyle/>
          <a:p>
            <a:r>
              <a:rPr lang="en-US"/>
              <a:t>Future question: Can we identify molecular mechanisms behind the different response shapes?</a:t>
            </a:r>
          </a:p>
        </p:txBody>
      </p:sp>
      <p:pic>
        <p:nvPicPr>
          <p:cNvPr id="5" name="Graphic 4">
            <a:extLst>
              <a:ext uri="{FF2B5EF4-FFF2-40B4-BE49-F238E27FC236}">
                <a16:creationId xmlns:a16="http://schemas.microsoft.com/office/drawing/2014/main" id="{8D73AE5E-8677-D137-04A9-C842EDF1E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962" y="3373679"/>
            <a:ext cx="2120590" cy="1653229"/>
          </a:xfrm>
          <a:prstGeom prst="rect">
            <a:avLst/>
          </a:prstGeom>
        </p:spPr>
      </p:pic>
      <p:pic>
        <p:nvPicPr>
          <p:cNvPr id="3" name="Graphic 5">
            <a:extLst>
              <a:ext uri="{FF2B5EF4-FFF2-40B4-BE49-F238E27FC236}">
                <a16:creationId xmlns:a16="http://schemas.microsoft.com/office/drawing/2014/main" id="{0BB591C5-9CF2-23D6-5AD3-16DB19C02C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962" y="5098778"/>
            <a:ext cx="2120591" cy="1659906"/>
          </a:xfrm>
          <a:prstGeom prst="rect">
            <a:avLst/>
          </a:prstGeom>
        </p:spPr>
      </p:pic>
      <p:pic>
        <p:nvPicPr>
          <p:cNvPr id="6" name="Graphic 6">
            <a:extLst>
              <a:ext uri="{FF2B5EF4-FFF2-40B4-BE49-F238E27FC236}">
                <a16:creationId xmlns:a16="http://schemas.microsoft.com/office/drawing/2014/main" id="{A06C411B-611C-1DF9-9F7A-A5B133EEDA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961" y="1651193"/>
            <a:ext cx="2120591" cy="1659906"/>
          </a:xfrm>
          <a:prstGeom prst="rect">
            <a:avLst/>
          </a:prstGeom>
        </p:spPr>
      </p:pic>
    </p:spTree>
    <p:extLst>
      <p:ext uri="{BB962C8B-B14F-4D97-AF65-F5344CB8AC3E}">
        <p14:creationId xmlns:p14="http://schemas.microsoft.com/office/powerpoint/2010/main" val="458227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670E-0FBE-27C1-D2A9-01D8ADCADB75}"/>
              </a:ext>
            </a:extLst>
          </p:cNvPr>
          <p:cNvSpPr>
            <a:spLocks noGrp="1"/>
          </p:cNvSpPr>
          <p:nvPr>
            <p:ph type="title"/>
          </p:nvPr>
        </p:nvSpPr>
        <p:spPr/>
        <p:txBody>
          <a:bodyPr>
            <a:normAutofit fontScale="90000"/>
          </a:bodyPr>
          <a:lstStyle/>
          <a:p>
            <a:r>
              <a:rPr lang="en-US"/>
              <a:t>Future question: Can we identify molecular mechanisms behind the different response shapes?</a:t>
            </a:r>
          </a:p>
        </p:txBody>
      </p:sp>
      <p:pic>
        <p:nvPicPr>
          <p:cNvPr id="4" name="Picture 4" descr="Chart&#10;&#10;Description automatically generated">
            <a:extLst>
              <a:ext uri="{FF2B5EF4-FFF2-40B4-BE49-F238E27FC236}">
                <a16:creationId xmlns:a16="http://schemas.microsoft.com/office/drawing/2014/main" id="{144745BE-62C6-C7DA-8E56-ABF025732CE8}"/>
              </a:ext>
            </a:extLst>
          </p:cNvPr>
          <p:cNvPicPr>
            <a:picLocks noGrp="1" noChangeAspect="1"/>
          </p:cNvPicPr>
          <p:nvPr>
            <p:ph idx="1"/>
          </p:nvPr>
        </p:nvPicPr>
        <p:blipFill rotWithShape="1">
          <a:blip r:embed="rId3"/>
          <a:srcRect r="197"/>
          <a:stretch/>
        </p:blipFill>
        <p:spPr>
          <a:xfrm>
            <a:off x="3046707" y="1647484"/>
            <a:ext cx="3755635" cy="3468524"/>
          </a:xfrm>
        </p:spPr>
      </p:pic>
      <p:pic>
        <p:nvPicPr>
          <p:cNvPr id="5" name="Graphic 4">
            <a:extLst>
              <a:ext uri="{FF2B5EF4-FFF2-40B4-BE49-F238E27FC236}">
                <a16:creationId xmlns:a16="http://schemas.microsoft.com/office/drawing/2014/main" id="{8D73AE5E-8677-D137-04A9-C842EDF1E2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962" y="3373679"/>
            <a:ext cx="2120590" cy="1653229"/>
          </a:xfrm>
          <a:prstGeom prst="rect">
            <a:avLst/>
          </a:prstGeom>
        </p:spPr>
      </p:pic>
      <p:pic>
        <p:nvPicPr>
          <p:cNvPr id="3" name="Graphic 5">
            <a:extLst>
              <a:ext uri="{FF2B5EF4-FFF2-40B4-BE49-F238E27FC236}">
                <a16:creationId xmlns:a16="http://schemas.microsoft.com/office/drawing/2014/main" id="{0BB591C5-9CF2-23D6-5AD3-16DB19C02C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962" y="5098778"/>
            <a:ext cx="2120591" cy="1659906"/>
          </a:xfrm>
          <a:prstGeom prst="rect">
            <a:avLst/>
          </a:prstGeom>
        </p:spPr>
      </p:pic>
      <p:pic>
        <p:nvPicPr>
          <p:cNvPr id="6" name="Graphic 6">
            <a:extLst>
              <a:ext uri="{FF2B5EF4-FFF2-40B4-BE49-F238E27FC236}">
                <a16:creationId xmlns:a16="http://schemas.microsoft.com/office/drawing/2014/main" id="{A06C411B-611C-1DF9-9F7A-A5B133EEDA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961" y="1651193"/>
            <a:ext cx="2120591" cy="1659906"/>
          </a:xfrm>
          <a:prstGeom prst="rect">
            <a:avLst/>
          </a:prstGeom>
        </p:spPr>
      </p:pic>
    </p:spTree>
    <p:extLst>
      <p:ext uri="{BB962C8B-B14F-4D97-AF65-F5344CB8AC3E}">
        <p14:creationId xmlns:p14="http://schemas.microsoft.com/office/powerpoint/2010/main" val="122634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4957-F71F-6394-0F49-4741FBEDE6FA}"/>
              </a:ext>
            </a:extLst>
          </p:cNvPr>
          <p:cNvSpPr>
            <a:spLocks noGrp="1"/>
          </p:cNvSpPr>
          <p:nvPr>
            <p:ph type="title"/>
          </p:nvPr>
        </p:nvSpPr>
        <p:spPr>
          <a:xfrm>
            <a:off x="1261872" y="365760"/>
            <a:ext cx="9692640" cy="1455659"/>
          </a:xfrm>
        </p:spPr>
        <p:txBody>
          <a:bodyPr>
            <a:normAutofit fontScale="90000"/>
          </a:bodyPr>
          <a:lstStyle/>
          <a:p>
            <a:pPr>
              <a:lnSpc>
                <a:spcPct val="85000"/>
              </a:lnSpc>
            </a:pPr>
            <a:r>
              <a:rPr lang="en-US" dirty="0">
                <a:ea typeface="+mj-lt"/>
                <a:cs typeface="+mj-lt"/>
              </a:rPr>
              <a:t>There are competing hypotheses about the timing of the origin of oxygenic photosynthesis and the GOE</a:t>
            </a:r>
          </a:p>
        </p:txBody>
      </p:sp>
      <p:pic>
        <p:nvPicPr>
          <p:cNvPr id="4" name="Graphic 4">
            <a:extLst>
              <a:ext uri="{FF2B5EF4-FFF2-40B4-BE49-F238E27FC236}">
                <a16:creationId xmlns:a16="http://schemas.microsoft.com/office/drawing/2014/main" id="{F3155AE0-A3A4-53D1-EFDD-41F7FF2BCA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100" y="2845030"/>
            <a:ext cx="10410825" cy="2825290"/>
          </a:xfrm>
          <a:prstGeom prst="rect">
            <a:avLst/>
          </a:prstGeom>
        </p:spPr>
      </p:pic>
      <p:sp>
        <p:nvSpPr>
          <p:cNvPr id="5" name="TextBox 4">
            <a:extLst>
              <a:ext uri="{FF2B5EF4-FFF2-40B4-BE49-F238E27FC236}">
                <a16:creationId xmlns:a16="http://schemas.microsoft.com/office/drawing/2014/main" id="{D6267766-FA8B-223B-4A9A-4C0FD8798B05}"/>
              </a:ext>
            </a:extLst>
          </p:cNvPr>
          <p:cNvSpPr txBox="1"/>
          <p:nvPr/>
        </p:nvSpPr>
        <p:spPr>
          <a:xfrm>
            <a:off x="2419350" y="2266950"/>
            <a:ext cx="371475" cy="584775"/>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t>?</a:t>
            </a:r>
          </a:p>
        </p:txBody>
      </p:sp>
    </p:spTree>
    <p:extLst>
      <p:ext uri="{BB962C8B-B14F-4D97-AF65-F5344CB8AC3E}">
        <p14:creationId xmlns:p14="http://schemas.microsoft.com/office/powerpoint/2010/main" val="3851690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670E-0FBE-27C1-D2A9-01D8ADCADB75}"/>
              </a:ext>
            </a:extLst>
          </p:cNvPr>
          <p:cNvSpPr>
            <a:spLocks noGrp="1"/>
          </p:cNvSpPr>
          <p:nvPr>
            <p:ph type="title"/>
          </p:nvPr>
        </p:nvSpPr>
        <p:spPr/>
        <p:txBody>
          <a:bodyPr>
            <a:normAutofit fontScale="90000"/>
          </a:bodyPr>
          <a:lstStyle/>
          <a:p>
            <a:r>
              <a:rPr lang="en-US"/>
              <a:t>Future question: Can we identify molecular mechanisms behind the different response shapes?</a:t>
            </a:r>
          </a:p>
        </p:txBody>
      </p:sp>
      <p:pic>
        <p:nvPicPr>
          <p:cNvPr id="4" name="Picture 4" descr="Chart&#10;&#10;Description automatically generated">
            <a:extLst>
              <a:ext uri="{FF2B5EF4-FFF2-40B4-BE49-F238E27FC236}">
                <a16:creationId xmlns:a16="http://schemas.microsoft.com/office/drawing/2014/main" id="{144745BE-62C6-C7DA-8E56-ABF025732CE8}"/>
              </a:ext>
            </a:extLst>
          </p:cNvPr>
          <p:cNvPicPr>
            <a:picLocks noGrp="1" noChangeAspect="1"/>
          </p:cNvPicPr>
          <p:nvPr>
            <p:ph idx="1"/>
          </p:nvPr>
        </p:nvPicPr>
        <p:blipFill rotWithShape="1">
          <a:blip r:embed="rId3"/>
          <a:srcRect r="197"/>
          <a:stretch/>
        </p:blipFill>
        <p:spPr>
          <a:xfrm>
            <a:off x="3046707" y="1647484"/>
            <a:ext cx="3755635" cy="3468524"/>
          </a:xfrm>
        </p:spPr>
      </p:pic>
      <p:pic>
        <p:nvPicPr>
          <p:cNvPr id="5" name="Graphic 4">
            <a:extLst>
              <a:ext uri="{FF2B5EF4-FFF2-40B4-BE49-F238E27FC236}">
                <a16:creationId xmlns:a16="http://schemas.microsoft.com/office/drawing/2014/main" id="{8D73AE5E-8677-D137-04A9-C842EDF1E2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962" y="3373679"/>
            <a:ext cx="2120590" cy="1653229"/>
          </a:xfrm>
          <a:prstGeom prst="rect">
            <a:avLst/>
          </a:prstGeom>
        </p:spPr>
      </p:pic>
      <p:pic>
        <p:nvPicPr>
          <p:cNvPr id="3" name="Graphic 5">
            <a:extLst>
              <a:ext uri="{FF2B5EF4-FFF2-40B4-BE49-F238E27FC236}">
                <a16:creationId xmlns:a16="http://schemas.microsoft.com/office/drawing/2014/main" id="{0BB591C5-9CF2-23D6-5AD3-16DB19C02C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962" y="5098778"/>
            <a:ext cx="2120591" cy="1659906"/>
          </a:xfrm>
          <a:prstGeom prst="rect">
            <a:avLst/>
          </a:prstGeom>
        </p:spPr>
      </p:pic>
      <p:pic>
        <p:nvPicPr>
          <p:cNvPr id="6" name="Graphic 6">
            <a:extLst>
              <a:ext uri="{FF2B5EF4-FFF2-40B4-BE49-F238E27FC236}">
                <a16:creationId xmlns:a16="http://schemas.microsoft.com/office/drawing/2014/main" id="{A06C411B-611C-1DF9-9F7A-A5B133EEDA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961" y="1651193"/>
            <a:ext cx="2120591" cy="1659906"/>
          </a:xfrm>
          <a:prstGeom prst="rect">
            <a:avLst/>
          </a:prstGeom>
        </p:spPr>
      </p:pic>
      <p:pic>
        <p:nvPicPr>
          <p:cNvPr id="7" name="Picture 6" descr="Text, letter&#10;&#10;Description automatically generated">
            <a:extLst>
              <a:ext uri="{FF2B5EF4-FFF2-40B4-BE49-F238E27FC236}">
                <a16:creationId xmlns:a16="http://schemas.microsoft.com/office/drawing/2014/main" id="{2B885D28-D772-E3AF-5ACB-307D426A5758}"/>
              </a:ext>
            </a:extLst>
          </p:cNvPr>
          <p:cNvPicPr>
            <a:picLocks noChangeAspect="1"/>
          </p:cNvPicPr>
          <p:nvPr/>
        </p:nvPicPr>
        <p:blipFill>
          <a:blip r:embed="rId10"/>
          <a:stretch>
            <a:fillRect/>
          </a:stretch>
        </p:blipFill>
        <p:spPr>
          <a:xfrm>
            <a:off x="6359912" y="3821966"/>
            <a:ext cx="4583151" cy="2810338"/>
          </a:xfrm>
          <a:prstGeom prst="rect">
            <a:avLst/>
          </a:prstGeom>
        </p:spPr>
      </p:pic>
    </p:spTree>
    <p:extLst>
      <p:ext uri="{BB962C8B-B14F-4D97-AF65-F5344CB8AC3E}">
        <p14:creationId xmlns:p14="http://schemas.microsoft.com/office/powerpoint/2010/main" val="969206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E5A1-3888-0FE0-279F-3A060F7D1404}"/>
              </a:ext>
            </a:extLst>
          </p:cNvPr>
          <p:cNvSpPr>
            <a:spLocks noGrp="1"/>
          </p:cNvSpPr>
          <p:nvPr>
            <p:ph type="title"/>
          </p:nvPr>
        </p:nvSpPr>
        <p:spPr/>
        <p:txBody>
          <a:bodyPr/>
          <a:lstStyle/>
          <a:p>
            <a:r>
              <a:rPr lang="en-US"/>
              <a:t>Future question: How do these reaction norms evolve?</a:t>
            </a:r>
          </a:p>
        </p:txBody>
      </p:sp>
      <p:pic>
        <p:nvPicPr>
          <p:cNvPr id="4" name="Graphic 4">
            <a:extLst>
              <a:ext uri="{FF2B5EF4-FFF2-40B4-BE49-F238E27FC236}">
                <a16:creationId xmlns:a16="http://schemas.microsoft.com/office/drawing/2014/main" id="{04649CE9-35ED-0227-ED86-30F348A1CD0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994064" y="1736238"/>
            <a:ext cx="8048625" cy="4350608"/>
          </a:xfrm>
        </p:spPr>
      </p:pic>
    </p:spTree>
    <p:extLst>
      <p:ext uri="{BB962C8B-B14F-4D97-AF65-F5344CB8AC3E}">
        <p14:creationId xmlns:p14="http://schemas.microsoft.com/office/powerpoint/2010/main" val="3544035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E5A1-3888-0FE0-279F-3A060F7D1404}"/>
              </a:ext>
            </a:extLst>
          </p:cNvPr>
          <p:cNvSpPr>
            <a:spLocks noGrp="1"/>
          </p:cNvSpPr>
          <p:nvPr>
            <p:ph type="title"/>
          </p:nvPr>
        </p:nvSpPr>
        <p:spPr/>
        <p:txBody>
          <a:bodyPr/>
          <a:lstStyle/>
          <a:p>
            <a:r>
              <a:rPr lang="en-US"/>
              <a:t>Future question: How do these reaction norms evolve?</a:t>
            </a:r>
          </a:p>
        </p:txBody>
      </p:sp>
      <p:pic>
        <p:nvPicPr>
          <p:cNvPr id="4" name="Graphic 4">
            <a:extLst>
              <a:ext uri="{FF2B5EF4-FFF2-40B4-BE49-F238E27FC236}">
                <a16:creationId xmlns:a16="http://schemas.microsoft.com/office/drawing/2014/main" id="{04649CE9-35ED-0227-ED86-30F348A1CD0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994064" y="1736238"/>
            <a:ext cx="8048625" cy="4350608"/>
          </a:xfrm>
        </p:spPr>
      </p:pic>
      <p:sp>
        <p:nvSpPr>
          <p:cNvPr id="6" name="Arrow: Down 5">
            <a:extLst>
              <a:ext uri="{FF2B5EF4-FFF2-40B4-BE49-F238E27FC236}">
                <a16:creationId xmlns:a16="http://schemas.microsoft.com/office/drawing/2014/main" id="{4C538EB5-3BC3-201C-5C0E-15A847EBC6D9}"/>
              </a:ext>
            </a:extLst>
          </p:cNvPr>
          <p:cNvSpPr/>
          <p:nvPr/>
        </p:nvSpPr>
        <p:spPr>
          <a:xfrm>
            <a:off x="2270192" y="3426499"/>
            <a:ext cx="483219" cy="975731"/>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CCF1B9-9DF9-BC13-E9B0-1F6DBCABD4F9}"/>
              </a:ext>
            </a:extLst>
          </p:cNvPr>
          <p:cNvSpPr txBox="1"/>
          <p:nvPr/>
        </p:nvSpPr>
        <p:spPr>
          <a:xfrm>
            <a:off x="363808" y="3514028"/>
            <a:ext cx="1795347" cy="646331"/>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Ancestral state reconstruction</a:t>
            </a:r>
          </a:p>
        </p:txBody>
      </p:sp>
    </p:spTree>
    <p:extLst>
      <p:ext uri="{BB962C8B-B14F-4D97-AF65-F5344CB8AC3E}">
        <p14:creationId xmlns:p14="http://schemas.microsoft.com/office/powerpoint/2010/main" val="1742998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E5A1-3888-0FE0-279F-3A060F7D1404}"/>
              </a:ext>
            </a:extLst>
          </p:cNvPr>
          <p:cNvSpPr>
            <a:spLocks noGrp="1"/>
          </p:cNvSpPr>
          <p:nvPr>
            <p:ph type="title"/>
          </p:nvPr>
        </p:nvSpPr>
        <p:spPr/>
        <p:txBody>
          <a:bodyPr/>
          <a:lstStyle/>
          <a:p>
            <a:r>
              <a:rPr lang="en-US"/>
              <a:t>Future question: How do these reaction norms evolve?</a:t>
            </a:r>
          </a:p>
        </p:txBody>
      </p:sp>
      <p:pic>
        <p:nvPicPr>
          <p:cNvPr id="4" name="Graphic 4">
            <a:extLst>
              <a:ext uri="{FF2B5EF4-FFF2-40B4-BE49-F238E27FC236}">
                <a16:creationId xmlns:a16="http://schemas.microsoft.com/office/drawing/2014/main" id="{04649CE9-35ED-0227-ED86-30F348A1CD0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994064" y="1736238"/>
            <a:ext cx="8048625" cy="4350608"/>
          </a:xfrm>
        </p:spPr>
      </p:pic>
      <p:sp>
        <p:nvSpPr>
          <p:cNvPr id="6" name="Arrow: Down 5">
            <a:extLst>
              <a:ext uri="{FF2B5EF4-FFF2-40B4-BE49-F238E27FC236}">
                <a16:creationId xmlns:a16="http://schemas.microsoft.com/office/drawing/2014/main" id="{4C538EB5-3BC3-201C-5C0E-15A847EBC6D9}"/>
              </a:ext>
            </a:extLst>
          </p:cNvPr>
          <p:cNvSpPr/>
          <p:nvPr/>
        </p:nvSpPr>
        <p:spPr>
          <a:xfrm rot="10800000">
            <a:off x="2298070" y="3426499"/>
            <a:ext cx="483219" cy="97573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CCF1B9-9DF9-BC13-E9B0-1F6DBCABD4F9}"/>
              </a:ext>
            </a:extLst>
          </p:cNvPr>
          <p:cNvSpPr txBox="1"/>
          <p:nvPr/>
        </p:nvSpPr>
        <p:spPr>
          <a:xfrm>
            <a:off x="363808" y="3681296"/>
            <a:ext cx="1795347" cy="646331"/>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Experimental evolution</a:t>
            </a:r>
          </a:p>
        </p:txBody>
      </p:sp>
    </p:spTree>
    <p:extLst>
      <p:ext uri="{BB962C8B-B14F-4D97-AF65-F5344CB8AC3E}">
        <p14:creationId xmlns:p14="http://schemas.microsoft.com/office/powerpoint/2010/main" val="3904239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6EAD-51FF-A1CD-1275-F8CA88D7F9BA}"/>
              </a:ext>
            </a:extLst>
          </p:cNvPr>
          <p:cNvSpPr>
            <a:spLocks noGrp="1"/>
          </p:cNvSpPr>
          <p:nvPr>
            <p:ph type="title"/>
          </p:nvPr>
        </p:nvSpPr>
        <p:spPr>
          <a:xfrm>
            <a:off x="1261872" y="365760"/>
            <a:ext cx="9692640" cy="1325562"/>
          </a:xfrm>
        </p:spPr>
        <p:txBody>
          <a:bodyPr vert="horz" lIns="91440" tIns="45720" rIns="91440" bIns="45720" rtlCol="0">
            <a:normAutofit/>
          </a:bodyPr>
          <a:lstStyle/>
          <a:p>
            <a:r>
              <a:rPr lang="en-US"/>
              <a:t>Acknowledgements</a:t>
            </a:r>
          </a:p>
        </p:txBody>
      </p:sp>
      <p:graphicFrame>
        <p:nvGraphicFramePr>
          <p:cNvPr id="16" name="Content Placeholder 2">
            <a:extLst>
              <a:ext uri="{FF2B5EF4-FFF2-40B4-BE49-F238E27FC236}">
                <a16:creationId xmlns:a16="http://schemas.microsoft.com/office/drawing/2014/main" id="{64EC106C-6FA6-7E78-8D49-C45714EFB124}"/>
              </a:ext>
            </a:extLst>
          </p:cNvPr>
          <p:cNvGraphicFramePr/>
          <p:nvPr>
            <p:extLst>
              <p:ext uri="{D42A27DB-BD31-4B8C-83A1-F6EECF244321}">
                <p14:modId xmlns:p14="http://schemas.microsoft.com/office/powerpoint/2010/main" val="817519718"/>
              </p:ext>
            </p:extLst>
          </p:nvPr>
        </p:nvGraphicFramePr>
        <p:xfrm>
          <a:off x="1262063" y="2013054"/>
          <a:ext cx="8777329" cy="4201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7168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a:extLst>
              <a:ext uri="{FF2B5EF4-FFF2-40B4-BE49-F238E27FC236}">
                <a16:creationId xmlns:a16="http://schemas.microsoft.com/office/drawing/2014/main" id="{2768FE43-14D9-E82C-104C-C19E5A0B8419}"/>
              </a:ext>
            </a:extLst>
          </p:cNvPr>
          <p:cNvSpPr>
            <a:spLocks noGrp="1"/>
          </p:cNvSpPr>
          <p:nvPr>
            <p:ph type="body" idx="1"/>
          </p:nvPr>
        </p:nvSpPr>
        <p:spPr>
          <a:xfrm>
            <a:off x="2172555" y="6455012"/>
            <a:ext cx="8219564" cy="402676"/>
          </a:xfrm>
          <a:solidFill>
            <a:schemeClr val="accent3"/>
          </a:solidFill>
        </p:spPr>
        <p:txBody>
          <a:bodyPr vert="horz" lIns="91440" tIns="45720" rIns="91440" bIns="45720" rtlCol="0">
            <a:normAutofit lnSpcReduction="10000"/>
          </a:bodyPr>
          <a:lstStyle/>
          <a:p>
            <a:pPr algn="ctr"/>
            <a:r>
              <a:rPr lang="en-US" dirty="0">
                <a:solidFill>
                  <a:schemeClr val="tx1">
                    <a:lumMod val="75000"/>
                  </a:schemeClr>
                </a:solidFill>
              </a:rPr>
              <a:t>Email: jennifer.reeve@colorado.edu • Twitter: @seejenscience</a:t>
            </a:r>
          </a:p>
        </p:txBody>
      </p:sp>
      <p:cxnSp>
        <p:nvCxnSpPr>
          <p:cNvPr id="10" name="Straight Connector 9">
            <a:extLst>
              <a:ext uri="{FF2B5EF4-FFF2-40B4-BE49-F238E27FC236}">
                <a16:creationId xmlns:a16="http://schemas.microsoft.com/office/drawing/2014/main" id="{D7E8ECA2-60A0-4D39-817D-F1E982ED7F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1500" y="5097592"/>
            <a:ext cx="596394"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BFFC6A-3111-862C-D578-79E2AA0AF6F5}"/>
              </a:ext>
            </a:extLst>
          </p:cNvPr>
          <p:cNvSpPr txBox="1"/>
          <p:nvPr/>
        </p:nvSpPr>
        <p:spPr>
          <a:xfrm>
            <a:off x="453656" y="1771"/>
            <a:ext cx="9379688" cy="461665"/>
          </a:xfrm>
          <a:prstGeom prst="rect">
            <a:avLst/>
          </a:prstGeom>
          <a:solidFill>
            <a:schemeClr val="accent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2"/>
                </a:solidFill>
                <a:ea typeface="+mn-lt"/>
                <a:cs typeface="+mn-lt"/>
              </a:rPr>
              <a:t>Slides as PDF or PPTX available at: </a:t>
            </a:r>
            <a:r>
              <a:rPr lang="en-US" sz="2400" b="1" dirty="0">
                <a:solidFill>
                  <a:schemeClr val="bg2"/>
                </a:solidFill>
              </a:rPr>
              <a:t>https://bit.ly/39Dk1Kc</a:t>
            </a:r>
          </a:p>
        </p:txBody>
      </p:sp>
      <p:pic>
        <p:nvPicPr>
          <p:cNvPr id="5" name="Graphic 5">
            <a:extLst>
              <a:ext uri="{FF2B5EF4-FFF2-40B4-BE49-F238E27FC236}">
                <a16:creationId xmlns:a16="http://schemas.microsoft.com/office/drawing/2014/main" id="{A6174054-DA1A-5FA3-2C54-76F3E2E6F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7050" y="466725"/>
            <a:ext cx="8014707" cy="5982397"/>
          </a:xfrm>
          <a:prstGeom prst="rect">
            <a:avLst/>
          </a:prstGeom>
        </p:spPr>
      </p:pic>
      <p:sp>
        <p:nvSpPr>
          <p:cNvPr id="2" name="Title 1">
            <a:extLst>
              <a:ext uri="{FF2B5EF4-FFF2-40B4-BE49-F238E27FC236}">
                <a16:creationId xmlns:a16="http://schemas.microsoft.com/office/drawing/2014/main" id="{1A94A2C2-4F61-8B76-0C36-5DBBB4249B46}"/>
              </a:ext>
            </a:extLst>
          </p:cNvPr>
          <p:cNvSpPr>
            <a:spLocks noGrp="1"/>
          </p:cNvSpPr>
          <p:nvPr>
            <p:ph type="title"/>
          </p:nvPr>
        </p:nvSpPr>
        <p:spPr>
          <a:xfrm>
            <a:off x="6196284" y="629114"/>
            <a:ext cx="3266564" cy="1464571"/>
          </a:xfrm>
        </p:spPr>
        <p:txBody>
          <a:bodyPr vert="horz" lIns="91440" tIns="45720" rIns="91440" bIns="45720" rtlCol="0" anchor="ctr">
            <a:normAutofit/>
          </a:bodyPr>
          <a:lstStyle/>
          <a:p>
            <a:pPr algn="ctr"/>
            <a:r>
              <a:rPr lang="en-US" sz="4800" dirty="0"/>
              <a:t>Questions?</a:t>
            </a:r>
          </a:p>
        </p:txBody>
      </p:sp>
    </p:spTree>
    <p:extLst>
      <p:ext uri="{BB962C8B-B14F-4D97-AF65-F5344CB8AC3E}">
        <p14:creationId xmlns:p14="http://schemas.microsoft.com/office/powerpoint/2010/main" val="297286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4957-F71F-6394-0F49-4741FBEDE6FA}"/>
              </a:ext>
            </a:extLst>
          </p:cNvPr>
          <p:cNvSpPr>
            <a:spLocks noGrp="1"/>
          </p:cNvSpPr>
          <p:nvPr>
            <p:ph type="title"/>
          </p:nvPr>
        </p:nvSpPr>
        <p:spPr>
          <a:xfrm>
            <a:off x="1261872" y="365760"/>
            <a:ext cx="9692640" cy="1455659"/>
          </a:xfrm>
        </p:spPr>
        <p:txBody>
          <a:bodyPr>
            <a:normAutofit fontScale="90000"/>
          </a:bodyPr>
          <a:lstStyle/>
          <a:p>
            <a:pPr>
              <a:lnSpc>
                <a:spcPct val="85000"/>
              </a:lnSpc>
            </a:pPr>
            <a:r>
              <a:rPr lang="en-US" dirty="0">
                <a:ea typeface="+mj-lt"/>
                <a:cs typeface="+mj-lt"/>
              </a:rPr>
              <a:t>Hypothesis 1: Oxygenic photosynthesis evolved just prior the GOE</a:t>
            </a:r>
            <a:endParaRPr lang="en-US" dirty="0"/>
          </a:p>
        </p:txBody>
      </p:sp>
      <p:pic>
        <p:nvPicPr>
          <p:cNvPr id="4" name="Graphic 4">
            <a:extLst>
              <a:ext uri="{FF2B5EF4-FFF2-40B4-BE49-F238E27FC236}">
                <a16:creationId xmlns:a16="http://schemas.microsoft.com/office/drawing/2014/main" id="{F3155AE0-A3A4-53D1-EFDD-41F7FF2BCA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619" y="2845030"/>
            <a:ext cx="10349786" cy="2825290"/>
          </a:xfrm>
          <a:prstGeom prst="rect">
            <a:avLst/>
          </a:prstGeom>
        </p:spPr>
      </p:pic>
    </p:spTree>
    <p:extLst>
      <p:ext uri="{BB962C8B-B14F-4D97-AF65-F5344CB8AC3E}">
        <p14:creationId xmlns:p14="http://schemas.microsoft.com/office/powerpoint/2010/main" val="168237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4957-F71F-6394-0F49-4741FBEDE6FA}"/>
              </a:ext>
            </a:extLst>
          </p:cNvPr>
          <p:cNvSpPr>
            <a:spLocks noGrp="1"/>
          </p:cNvSpPr>
          <p:nvPr>
            <p:ph type="title"/>
          </p:nvPr>
        </p:nvSpPr>
        <p:spPr>
          <a:xfrm>
            <a:off x="1261872" y="365760"/>
            <a:ext cx="9692640" cy="1455659"/>
          </a:xfrm>
        </p:spPr>
        <p:txBody>
          <a:bodyPr>
            <a:normAutofit fontScale="90000"/>
          </a:bodyPr>
          <a:lstStyle/>
          <a:p>
            <a:pPr>
              <a:lnSpc>
                <a:spcPct val="85000"/>
              </a:lnSpc>
            </a:pPr>
            <a:r>
              <a:rPr lang="en-US" dirty="0">
                <a:ea typeface="+mj-lt"/>
                <a:cs typeface="+mj-lt"/>
              </a:rPr>
              <a:t>Hypothesis 2: Oxygenic photosynthesis evolved well before the GOE but was ecologically restricted</a:t>
            </a:r>
            <a:endParaRPr lang="en-US" dirty="0"/>
          </a:p>
        </p:txBody>
      </p:sp>
      <p:pic>
        <p:nvPicPr>
          <p:cNvPr id="4" name="Graphic 4">
            <a:extLst>
              <a:ext uri="{FF2B5EF4-FFF2-40B4-BE49-F238E27FC236}">
                <a16:creationId xmlns:a16="http://schemas.microsoft.com/office/drawing/2014/main" id="{F3155AE0-A3A4-53D1-EFDD-41F7FF2BCA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619" y="2845030"/>
            <a:ext cx="10349786" cy="2825289"/>
          </a:xfrm>
          <a:prstGeom prst="rect">
            <a:avLst/>
          </a:prstGeom>
        </p:spPr>
      </p:pic>
    </p:spTree>
    <p:extLst>
      <p:ext uri="{BB962C8B-B14F-4D97-AF65-F5344CB8AC3E}">
        <p14:creationId xmlns:p14="http://schemas.microsoft.com/office/powerpoint/2010/main" val="135955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1669-7D38-B069-F7F0-B091B56C5FBD}"/>
              </a:ext>
            </a:extLst>
          </p:cNvPr>
          <p:cNvSpPr>
            <a:spLocks noGrp="1"/>
          </p:cNvSpPr>
          <p:nvPr>
            <p:ph type="title"/>
          </p:nvPr>
        </p:nvSpPr>
        <p:spPr/>
        <p:txBody>
          <a:bodyPr>
            <a:normAutofit fontScale="90000"/>
          </a:bodyPr>
          <a:lstStyle/>
          <a:p>
            <a:r>
              <a:rPr lang="en-US" dirty="0"/>
              <a:t>The transition from terrestrial to marine environments has been posited as a major constraint</a:t>
            </a:r>
          </a:p>
        </p:txBody>
      </p:sp>
      <p:pic>
        <p:nvPicPr>
          <p:cNvPr id="7" name="Picture 7" descr="Phylogenetic tree showing the history of the salt tolerance trait on the cyanobacterial phylogeny. The trait is divided into 4 categories: low salt tolerance, euryhaline, marine (0.15% NaCl), and halophile (5-20% NaCl). The ancestral node is depicted as low salt tolerance.&#10;Citation: Sánchez-Baracaldo et. al. 2005​">
            <a:extLst>
              <a:ext uri="{FF2B5EF4-FFF2-40B4-BE49-F238E27FC236}">
                <a16:creationId xmlns:a16="http://schemas.microsoft.com/office/drawing/2014/main" id="{5F911BEA-89C9-4F7D-1F18-81C0603C0693}"/>
              </a:ext>
            </a:extLst>
          </p:cNvPr>
          <p:cNvPicPr>
            <a:picLocks noChangeAspect="1"/>
          </p:cNvPicPr>
          <p:nvPr/>
        </p:nvPicPr>
        <p:blipFill>
          <a:blip r:embed="rId3"/>
          <a:stretch>
            <a:fillRect/>
          </a:stretch>
        </p:blipFill>
        <p:spPr>
          <a:xfrm>
            <a:off x="103127" y="2527569"/>
            <a:ext cx="11080465" cy="3373323"/>
          </a:xfrm>
          <a:prstGeom prst="rect">
            <a:avLst/>
          </a:prstGeom>
        </p:spPr>
      </p:pic>
      <p:sp>
        <p:nvSpPr>
          <p:cNvPr id="8" name="TextBox 7">
            <a:extLst>
              <a:ext uri="{FF2B5EF4-FFF2-40B4-BE49-F238E27FC236}">
                <a16:creationId xmlns:a16="http://schemas.microsoft.com/office/drawing/2014/main" id="{BFBDA1B5-07F6-7937-0208-23A154657A9E}"/>
              </a:ext>
            </a:extLst>
          </p:cNvPr>
          <p:cNvSpPr txBox="1"/>
          <p:nvPr/>
        </p:nvSpPr>
        <p:spPr>
          <a:xfrm>
            <a:off x="328745" y="6435334"/>
            <a:ext cx="48431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Sánchez-Baracaldo et. al. 2005</a:t>
            </a:r>
            <a:endParaRPr lang="en-US" sz="1200">
              <a:ea typeface="+mn-lt"/>
              <a:cs typeface="+mn-lt"/>
            </a:endParaRPr>
          </a:p>
        </p:txBody>
      </p:sp>
    </p:spTree>
    <p:extLst>
      <p:ext uri="{BB962C8B-B14F-4D97-AF65-F5344CB8AC3E}">
        <p14:creationId xmlns:p14="http://schemas.microsoft.com/office/powerpoint/2010/main" val="343803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94F7-7BF0-631A-EF52-174ACC75750B}"/>
              </a:ext>
            </a:extLst>
          </p:cNvPr>
          <p:cNvSpPr>
            <a:spLocks noGrp="1"/>
          </p:cNvSpPr>
          <p:nvPr>
            <p:ph type="title"/>
          </p:nvPr>
        </p:nvSpPr>
        <p:spPr/>
        <p:txBody>
          <a:bodyPr/>
          <a:lstStyle/>
          <a:p>
            <a:r>
              <a:rPr lang="en-US" dirty="0"/>
              <a:t>Research questions</a:t>
            </a:r>
          </a:p>
        </p:txBody>
      </p:sp>
      <p:sp>
        <p:nvSpPr>
          <p:cNvPr id="5" name="Title 6">
            <a:extLst>
              <a:ext uri="{FF2B5EF4-FFF2-40B4-BE49-F238E27FC236}">
                <a16:creationId xmlns:a16="http://schemas.microsoft.com/office/drawing/2014/main" id="{7B7604E5-4CDE-3143-1070-0D20E42F6894}"/>
              </a:ext>
            </a:extLst>
          </p:cNvPr>
          <p:cNvSpPr txBox="1">
            <a:spLocks/>
          </p:cNvSpPr>
          <p:nvPr/>
        </p:nvSpPr>
        <p:spPr>
          <a:xfrm>
            <a:off x="203200" y="2311090"/>
            <a:ext cx="5107720" cy="2238374"/>
          </a:xfrm>
          <a:prstGeom prst="roundRect">
            <a:avLst/>
          </a:prstGeom>
          <a:solidFill>
            <a:schemeClr val="accent2">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Does habitat predict salinity tolerance?</a:t>
            </a:r>
          </a:p>
        </p:txBody>
      </p:sp>
      <p:sp>
        <p:nvSpPr>
          <p:cNvPr id="9" name="Title 7">
            <a:extLst>
              <a:ext uri="{FF2B5EF4-FFF2-40B4-BE49-F238E27FC236}">
                <a16:creationId xmlns:a16="http://schemas.microsoft.com/office/drawing/2014/main" id="{6FA65792-85BD-A58B-ABCB-CFE72689BDFF}"/>
              </a:ext>
            </a:extLst>
          </p:cNvPr>
          <p:cNvSpPr txBox="1">
            <a:spLocks/>
          </p:cNvSpPr>
          <p:nvPr/>
        </p:nvSpPr>
        <p:spPr>
          <a:xfrm>
            <a:off x="5969000" y="2311090"/>
            <a:ext cx="5113064" cy="2238374"/>
          </a:xfrm>
          <a:prstGeom prst="roundRect">
            <a:avLst/>
          </a:prstGeom>
          <a:solidFill>
            <a:schemeClr val="accent3">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Is salinity tolerance discrete?</a:t>
            </a:r>
            <a:endParaRPr lang="en-US" sz="1800" spc="0" dirty="0">
              <a:solidFill>
                <a:schemeClr val="tx2"/>
              </a:solidFill>
            </a:endParaRPr>
          </a:p>
        </p:txBody>
      </p:sp>
      <p:sp>
        <p:nvSpPr>
          <p:cNvPr id="10" name="Rectangle 9">
            <a:extLst>
              <a:ext uri="{FF2B5EF4-FFF2-40B4-BE49-F238E27FC236}">
                <a16:creationId xmlns:a16="http://schemas.microsoft.com/office/drawing/2014/main" id="{CD5F2EA2-7452-2EB2-486B-21976AEADA6D}"/>
              </a:ext>
            </a:extLst>
          </p:cNvPr>
          <p:cNvSpPr/>
          <p:nvPr/>
        </p:nvSpPr>
        <p:spPr>
          <a:xfrm>
            <a:off x="5638800" y="1981200"/>
            <a:ext cx="5581650" cy="3133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99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94F7-7BF0-631A-EF52-174ACC75750B}"/>
              </a:ext>
            </a:extLst>
          </p:cNvPr>
          <p:cNvSpPr>
            <a:spLocks noGrp="1"/>
          </p:cNvSpPr>
          <p:nvPr>
            <p:ph type="title"/>
          </p:nvPr>
        </p:nvSpPr>
        <p:spPr/>
        <p:txBody>
          <a:bodyPr/>
          <a:lstStyle/>
          <a:p>
            <a:r>
              <a:rPr lang="en-US" dirty="0"/>
              <a:t>Research questions</a:t>
            </a:r>
          </a:p>
        </p:txBody>
      </p:sp>
      <p:sp>
        <p:nvSpPr>
          <p:cNvPr id="5" name="Title 6">
            <a:extLst>
              <a:ext uri="{FF2B5EF4-FFF2-40B4-BE49-F238E27FC236}">
                <a16:creationId xmlns:a16="http://schemas.microsoft.com/office/drawing/2014/main" id="{7B7604E5-4CDE-3143-1070-0D20E42F6894}"/>
              </a:ext>
            </a:extLst>
          </p:cNvPr>
          <p:cNvSpPr txBox="1">
            <a:spLocks/>
          </p:cNvSpPr>
          <p:nvPr/>
        </p:nvSpPr>
        <p:spPr>
          <a:xfrm>
            <a:off x="203200" y="2311090"/>
            <a:ext cx="5107720" cy="2238374"/>
          </a:xfrm>
          <a:prstGeom prst="roundRect">
            <a:avLst/>
          </a:prstGeom>
          <a:solidFill>
            <a:schemeClr val="accent2">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Does habitat predict salinity tolerance?</a:t>
            </a:r>
          </a:p>
        </p:txBody>
      </p:sp>
      <p:sp>
        <p:nvSpPr>
          <p:cNvPr id="9" name="Title 7">
            <a:extLst>
              <a:ext uri="{FF2B5EF4-FFF2-40B4-BE49-F238E27FC236}">
                <a16:creationId xmlns:a16="http://schemas.microsoft.com/office/drawing/2014/main" id="{6FA65792-85BD-A58B-ABCB-CFE72689BDFF}"/>
              </a:ext>
            </a:extLst>
          </p:cNvPr>
          <p:cNvSpPr txBox="1">
            <a:spLocks/>
          </p:cNvSpPr>
          <p:nvPr/>
        </p:nvSpPr>
        <p:spPr>
          <a:xfrm>
            <a:off x="5969000" y="2311090"/>
            <a:ext cx="5113064" cy="2238374"/>
          </a:xfrm>
          <a:prstGeom prst="roundRect">
            <a:avLst/>
          </a:prstGeom>
          <a:solidFill>
            <a:schemeClr val="accent3">
              <a:lumMod val="60000"/>
              <a:lumOff val="40000"/>
            </a:schemeClr>
          </a:solidFill>
          <a:ln w="13970" cap="flat" cmpd="sng" algn="ctr">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0"/>
              </a:spcBef>
              <a:defRPr/>
            </a:pPr>
            <a:r>
              <a:rPr lang="en-US" sz="4000" spc="0" dirty="0">
                <a:solidFill>
                  <a:schemeClr val="tx2"/>
                </a:solidFill>
              </a:rPr>
              <a:t>Is salinity tolerance discrete?</a:t>
            </a:r>
            <a:endParaRPr lang="en-US" sz="1800" spc="0" dirty="0">
              <a:solidFill>
                <a:schemeClr val="tx2"/>
              </a:solidFill>
            </a:endParaRPr>
          </a:p>
        </p:txBody>
      </p:sp>
    </p:spTree>
    <p:extLst>
      <p:ext uri="{BB962C8B-B14F-4D97-AF65-F5344CB8AC3E}">
        <p14:creationId xmlns:p14="http://schemas.microsoft.com/office/powerpoint/2010/main" val="187528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A77A-2261-47CE-8ADE-B55B1794045A}"/>
              </a:ext>
            </a:extLst>
          </p:cNvPr>
          <p:cNvSpPr>
            <a:spLocks noGrp="1"/>
          </p:cNvSpPr>
          <p:nvPr>
            <p:ph type="title"/>
          </p:nvPr>
        </p:nvSpPr>
        <p:spPr/>
        <p:txBody>
          <a:bodyPr>
            <a:normAutofit fontScale="90000"/>
          </a:bodyPr>
          <a:lstStyle/>
          <a:p>
            <a:r>
              <a:rPr lang="en-US" dirty="0"/>
              <a:t>We surveyed the literature to develop a database of cyanobacterial responses to changes in salinity</a:t>
            </a:r>
          </a:p>
        </p:txBody>
      </p:sp>
      <p:sp>
        <p:nvSpPr>
          <p:cNvPr id="36" name="Content Placeholder 35">
            <a:extLst>
              <a:ext uri="{FF2B5EF4-FFF2-40B4-BE49-F238E27FC236}">
                <a16:creationId xmlns:a16="http://schemas.microsoft.com/office/drawing/2014/main" id="{D81B4AF3-5D92-3F13-434C-C52F798FC4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8714885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35</Slides>
  <Notes>19</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View</vt:lpstr>
      <vt:lpstr>Experimentally assessing the plasticity and evolution of cyanobacterial salinity tolerance</vt:lpstr>
      <vt:lpstr>Cyanobacteria and the Great Oxidation Event (GOE)</vt:lpstr>
      <vt:lpstr>There are competing hypotheses about the timing of the origin of oxygenic photosynthesis and the GOE</vt:lpstr>
      <vt:lpstr>Hypothesis 1: Oxygenic photosynthesis evolved just prior the GOE</vt:lpstr>
      <vt:lpstr>Hypothesis 2: Oxygenic photosynthesis evolved well before the GOE but was ecologically restricted</vt:lpstr>
      <vt:lpstr>The transition from terrestrial to marine environments has been posited as a major constraint</vt:lpstr>
      <vt:lpstr>Research questions</vt:lpstr>
      <vt:lpstr>Research questions</vt:lpstr>
      <vt:lpstr>We surveyed the literature to develop a database of cyanobacterial responses to changes in salinity</vt:lpstr>
      <vt:lpstr>We surveyed the literature to develop a database of cyanobacterial responses to changes in salinity</vt:lpstr>
      <vt:lpstr>Does habitat predict salinity tolerance?</vt:lpstr>
      <vt:lpstr>Does habitat predict salinity tolerance?</vt:lpstr>
      <vt:lpstr>Does habitat predict salinity tolerance?</vt:lpstr>
      <vt:lpstr>Is salinity tolerance discrete?</vt:lpstr>
      <vt:lpstr>Is salinity tolerance discrete?</vt:lpstr>
      <vt:lpstr>Is salinity tolerance discrete?</vt:lpstr>
      <vt:lpstr>Is salinity tolerance discrete?</vt:lpstr>
      <vt:lpstr>Is salinity tolerance discrete?</vt:lpstr>
      <vt:lpstr>Is salinity tolerance discrete?</vt:lpstr>
      <vt:lpstr>Is salinity tolerance discrete?</vt:lpstr>
      <vt:lpstr>Is salinity tolerance discrete?</vt:lpstr>
      <vt:lpstr>Is salinity tolerance discrete?</vt:lpstr>
      <vt:lpstr>Is salinity tolerance discrete?</vt:lpstr>
      <vt:lpstr>Research answers</vt:lpstr>
      <vt:lpstr>Research answers</vt:lpstr>
      <vt:lpstr>Research answers</vt:lpstr>
      <vt:lpstr>Research answers</vt:lpstr>
      <vt:lpstr>Future question: Can we identify molecular mechanisms behind the different response shapes?</vt:lpstr>
      <vt:lpstr>Future question: Can we identify molecular mechanisms behind the different response shapes?</vt:lpstr>
      <vt:lpstr>Future question: Can we identify molecular mechanisms behind the different response shapes?</vt:lpstr>
      <vt:lpstr>Future question: How do these reaction norms evolve?</vt:lpstr>
      <vt:lpstr>Future question: How do these reaction norms evolve?</vt:lpstr>
      <vt:lpstr>Future question: How do these reaction norms evolve?</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795</cp:revision>
  <dcterms:created xsi:type="dcterms:W3CDTF">2022-04-29T15:56:36Z</dcterms:created>
  <dcterms:modified xsi:type="dcterms:W3CDTF">2022-05-16T11:49:02Z</dcterms:modified>
</cp:coreProperties>
</file>